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4" r:id="rId3"/>
    <p:sldId id="285" r:id="rId4"/>
    <p:sldId id="287" r:id="rId5"/>
    <p:sldId id="292" r:id="rId6"/>
    <p:sldId id="288" r:id="rId7"/>
    <p:sldId id="293" r:id="rId8"/>
    <p:sldId id="289" r:id="rId9"/>
    <p:sldId id="294" r:id="rId10"/>
    <p:sldId id="290" r:id="rId11"/>
    <p:sldId id="291" r:id="rId12"/>
    <p:sldId id="295" r:id="rId13"/>
    <p:sldId id="296" r:id="rId14"/>
    <p:sldId id="311" r:id="rId15"/>
    <p:sldId id="302" r:id="rId16"/>
    <p:sldId id="312" r:id="rId17"/>
    <p:sldId id="306" r:id="rId18"/>
    <p:sldId id="304" r:id="rId19"/>
    <p:sldId id="308" r:id="rId20"/>
    <p:sldId id="303" r:id="rId21"/>
    <p:sldId id="281" r:id="rId22"/>
    <p:sldId id="309" r:id="rId23"/>
    <p:sldId id="313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98BE"/>
    <a:srgbClr val="6186B3"/>
    <a:srgbClr val="4E75A3"/>
    <a:srgbClr val="CCD8E7"/>
    <a:srgbClr val="E6ECF3"/>
    <a:srgbClr val="5E65A8"/>
    <a:srgbClr val="0033CC"/>
    <a:srgbClr val="0039C4"/>
    <a:srgbClr val="575757"/>
    <a:srgbClr val="596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9" autoAdjust="0"/>
    <p:restoredTop sz="94171" autoAdjust="0"/>
  </p:normalViewPr>
  <p:slideViewPr>
    <p:cSldViewPr>
      <p:cViewPr varScale="1">
        <p:scale>
          <a:sx n="107" d="100"/>
          <a:sy n="107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9 Rectángulo"/>
          <p:cNvSpPr/>
          <p:nvPr userDrawn="1"/>
        </p:nvSpPr>
        <p:spPr>
          <a:xfrm>
            <a:off x="3384550" y="0"/>
            <a:ext cx="5759450" cy="50403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5E65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10 CuadroTexto"/>
          <p:cNvSpPr txBox="1">
            <a:spLocks noChangeArrowheads="1"/>
          </p:cNvSpPr>
          <p:nvPr userDrawn="1"/>
        </p:nvSpPr>
        <p:spPr bwMode="auto">
          <a:xfrm>
            <a:off x="435725" y="3929063"/>
            <a:ext cx="24384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ES" sz="1100" b="1" dirty="0" smtClean="0">
                <a:solidFill>
                  <a:srgbClr val="717075"/>
                </a:solidFill>
              </a:rPr>
              <a:t>www.educacion.gob.es/cee</a:t>
            </a:r>
          </a:p>
        </p:txBody>
      </p:sp>
      <p:pic>
        <p:nvPicPr>
          <p:cNvPr id="5" name="13 Imagen" descr="EducacionCulturaYDeport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7" y="1665288"/>
            <a:ext cx="28797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9 Imagen" descr="logo-CEEst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2" y="3071813"/>
            <a:ext cx="190817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635896" y="0"/>
            <a:ext cx="5112568" cy="5040000"/>
          </a:xfrm>
        </p:spPr>
        <p:txBody>
          <a:bodyPr/>
          <a:lstStyle>
            <a:lvl1pPr algn="ctr">
              <a:lnSpc>
                <a:spcPct val="110000"/>
              </a:lnSpc>
              <a:defRPr sz="3200">
                <a:latin typeface="Corbel" panose="020B050302020402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364742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8638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>
              <a:defRPr sz="2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692150"/>
            <a:ext cx="8545513" cy="2086725"/>
          </a:xfrm>
        </p:spPr>
        <p:txBody>
          <a:bodyPr/>
          <a:lstStyle>
            <a:lvl1pPr marL="342900" indent="-342900">
              <a:buClr>
                <a:srgbClr val="596E97"/>
              </a:buClr>
              <a:buSzPct val="120000"/>
              <a:buFont typeface="Wingdings" panose="05000000000000000000" pitchFamily="2" charset="2"/>
              <a:buChar char="q"/>
              <a:defRPr sz="1800" b="0">
                <a:solidFill>
                  <a:schemeClr val="accent6">
                    <a:lumMod val="50000"/>
                  </a:schemeClr>
                </a:solidFill>
              </a:defRPr>
            </a:lvl1pPr>
            <a:lvl2pPr marL="630238" indent="-268288">
              <a:buClr>
                <a:srgbClr val="192929"/>
              </a:buClr>
              <a:buFont typeface="Wingdings" panose="05000000000000000000" pitchFamily="2" charset="2"/>
              <a:buChar char="Ø"/>
              <a:defRPr sz="180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defRPr>
            </a:lvl2pPr>
            <a:lvl3pPr marL="900113" indent="-269875">
              <a:buClr>
                <a:srgbClr val="37545B"/>
              </a:buClr>
              <a:buFont typeface="Wingdings" panose="05000000000000000000" pitchFamily="2" charset="2"/>
              <a:buChar char="ü"/>
              <a:defRPr sz="180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defRPr>
            </a:lvl3pPr>
            <a:lvl4pPr marL="1165225" indent="-268288">
              <a:buClr>
                <a:srgbClr val="717075"/>
              </a:buClr>
              <a:buFont typeface="Wingdings" panose="05000000000000000000" pitchFamily="2" charset="2"/>
              <a:buChar char="§"/>
              <a:defRPr sz="180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defRPr>
            </a:lvl4pPr>
            <a:lvl5pPr marL="1165225" indent="266700">
              <a:buFont typeface="Courier New" panose="02070309020205020404" pitchFamily="49" charset="0"/>
              <a:buChar char="o"/>
              <a:defRPr sz="180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106374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052812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 userDrawn="1"/>
        </p:nvSpPr>
        <p:spPr bwMode="auto">
          <a:xfrm>
            <a:off x="0" y="9525"/>
            <a:ext cx="9143999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smtClean="0">
                <a:solidFill>
                  <a:srgbClr val="FFFFFF"/>
                </a:solidFill>
                <a:latin typeface="Calibri" pitchFamily="34" charset="0"/>
              </a:rPr>
              <a:t>Click to edit Master title style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1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369332"/>
          </a:xfrm>
        </p:spPr>
        <p:txBody>
          <a:bodyPr anchor="b"/>
          <a:lstStyle>
            <a:lvl1pPr marL="0" indent="0">
              <a:buNone/>
              <a:defRPr sz="1800">
                <a:solidFill>
                  <a:srgbClr val="5E65A8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3415786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 userDrawn="1"/>
        </p:nvSpPr>
        <p:spPr>
          <a:xfrm>
            <a:off x="0" y="0"/>
            <a:ext cx="9144000" cy="503238"/>
          </a:xfrm>
          <a:prstGeom prst="rect">
            <a:avLst/>
          </a:prstGeom>
          <a:solidFill>
            <a:srgbClr val="5E65A8"/>
          </a:solidFill>
          <a:ln>
            <a:solidFill>
              <a:srgbClr val="5E65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92275" y="6563569"/>
            <a:ext cx="7200900" cy="153888"/>
          </a:xfrm>
          <a:prstGeom prst="rect">
            <a:avLst/>
          </a:prstGeom>
          <a:noFill/>
          <a:ln>
            <a:noFill/>
          </a:ln>
          <a:extLst/>
        </p:spPr>
        <p:txBody>
          <a:bodyPr t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Arial" panose="020B0604020202020204" pitchFamily="34" charset="0"/>
              <a:buNone/>
            </a:pPr>
            <a:r>
              <a:rPr lang="es-ES_tradnl" altLang="es-ES" sz="1000" dirty="0" smtClean="0">
                <a:solidFill>
                  <a:srgbClr val="969696"/>
                </a:solidFill>
                <a:latin typeface="Corbel" panose="020B0503020204020204" pitchFamily="34" charset="0"/>
                <a:sym typeface="Webdings" panose="05030102010509060703" pitchFamily="18" charset="2"/>
              </a:rPr>
              <a:t>El</a:t>
            </a:r>
            <a:r>
              <a:rPr lang="es-ES_tradnl" altLang="es-ES" sz="1000" baseline="0" dirty="0" smtClean="0">
                <a:solidFill>
                  <a:srgbClr val="969696"/>
                </a:solidFill>
                <a:latin typeface="Corbel" panose="020B0503020204020204" pitchFamily="34" charset="0"/>
                <a:sym typeface="Webdings" panose="05030102010509060703" pitchFamily="18" charset="2"/>
              </a:rPr>
              <a:t> fortalecimiento del Profesorado de Bachillerato </a:t>
            </a:r>
            <a:r>
              <a:rPr lang="es-ES_tradnl" altLang="es-ES" sz="1000" dirty="0" smtClean="0">
                <a:solidFill>
                  <a:srgbClr val="969696"/>
                </a:solidFill>
                <a:latin typeface="Corbel" panose="020B0503020204020204" pitchFamily="34" charset="0"/>
                <a:sym typeface="Webdings" panose="05030102010509060703" pitchFamily="18" charset="2"/>
              </a:rPr>
              <a:t> | Página </a:t>
            </a:r>
            <a:fld id="{0BBA4F6E-8675-47EB-9431-4EC99E4B840F}" type="slidenum">
              <a:rPr lang="es-ES_tradnl" altLang="es-ES" sz="1000" smtClean="0">
                <a:solidFill>
                  <a:srgbClr val="969696"/>
                </a:solidFill>
                <a:latin typeface="Corbel" panose="020B0503020204020204" pitchFamily="34" charset="0"/>
                <a:sym typeface="Webdings" panose="05030102010509060703" pitchFamily="18" charset="2"/>
              </a:rPr>
              <a:pPr algn="r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FFFFFF"/>
                </a:buClr>
                <a:buFont typeface="Arial" panose="020B0604020202020204" pitchFamily="34" charset="0"/>
                <a:buNone/>
              </a:pPr>
              <a:t>‹Nº›</a:t>
            </a:fld>
            <a:endParaRPr lang="es-ES_tradnl" altLang="es-ES" sz="1000" dirty="0" smtClean="0">
              <a:solidFill>
                <a:srgbClr val="969696"/>
              </a:solidFill>
              <a:latin typeface="Corbel" panose="020B0503020204020204" pitchFamily="34" charset="0"/>
              <a:sym typeface="Webdings" panose="05030102010509060703" pitchFamily="18" charset="2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903413" y="6453188"/>
            <a:ext cx="72009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0" y="500063"/>
            <a:ext cx="9144000" cy="127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642938"/>
            <a:ext cx="8545512" cy="595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_tradnl" altLang="es-ES" dirty="0" err="1" smtClean="0"/>
              <a:t>Click</a:t>
            </a:r>
            <a:r>
              <a:rPr lang="es-ES_tradnl" altLang="es-ES" dirty="0" smtClean="0"/>
              <a:t> to </a:t>
            </a:r>
            <a:r>
              <a:rPr lang="es-ES_tradnl" altLang="es-ES" dirty="0" err="1" smtClean="0"/>
              <a:t>edit</a:t>
            </a:r>
            <a:r>
              <a:rPr lang="es-ES_tradnl" altLang="es-ES" dirty="0" smtClean="0"/>
              <a:t> Master </a:t>
            </a:r>
            <a:r>
              <a:rPr lang="es-ES_tradnl" altLang="es-ES" dirty="0" err="1" smtClean="0"/>
              <a:t>text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styles</a:t>
            </a:r>
            <a:endParaRPr lang="es-ES_tradnl" altLang="es-ES" dirty="0" smtClean="0"/>
          </a:p>
          <a:p>
            <a:pPr marL="630238" lvl="1" indent="-268288" algn="just" defTabSz="9144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192929"/>
              </a:buClr>
              <a:buFont typeface="Wingdings" panose="05000000000000000000" pitchFamily="2" charset="2"/>
              <a:buChar char="Ø"/>
            </a:pPr>
            <a:r>
              <a:rPr lang="es-ES_tradnl" altLang="es-ES" dirty="0" err="1" smtClean="0"/>
              <a:t>Second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level</a:t>
            </a:r>
            <a:endParaRPr lang="es-ES_tradnl" altLang="es-ES" dirty="0" smtClean="0"/>
          </a:p>
          <a:p>
            <a:pPr marL="900113" lvl="2" indent="-269875" algn="just" defTabSz="9144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37545B"/>
              </a:buClr>
              <a:buFont typeface="Wingdings" panose="05000000000000000000" pitchFamily="2" charset="2"/>
              <a:buChar char="ü"/>
            </a:pPr>
            <a:r>
              <a:rPr lang="es-ES_tradnl" altLang="es-ES" dirty="0" err="1" smtClean="0"/>
              <a:t>Third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level</a:t>
            </a:r>
            <a:endParaRPr lang="es-ES_tradnl" altLang="es-ES" dirty="0" smtClean="0"/>
          </a:p>
          <a:p>
            <a:pPr marL="1165225" lvl="3" indent="-268288" algn="just" defTabSz="9144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Wingdings" panose="05000000000000000000" pitchFamily="2" charset="2"/>
              <a:buChar char="§"/>
            </a:pPr>
            <a:r>
              <a:rPr lang="es-ES_tradnl" altLang="es-ES" dirty="0" err="1" smtClean="0"/>
              <a:t>Fourth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level</a:t>
            </a:r>
            <a:endParaRPr lang="es-ES_tradnl" altLang="es-ES" dirty="0" smtClean="0"/>
          </a:p>
          <a:p>
            <a:pPr marL="1165225" lvl="4" indent="266700" algn="just" defTabSz="9144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Courier New" panose="02070309020205020404" pitchFamily="49" charset="0"/>
              <a:buChar char="o"/>
            </a:pPr>
            <a:r>
              <a:rPr lang="es-ES_tradnl" altLang="es-ES" dirty="0" err="1" smtClean="0"/>
              <a:t>Fifth</a:t>
            </a:r>
            <a:r>
              <a:rPr lang="es-ES_tradnl" altLang="es-ES" dirty="0" smtClean="0"/>
              <a:t> </a:t>
            </a:r>
            <a:r>
              <a:rPr lang="es-ES_tradnl" altLang="es-ES" dirty="0" err="1" smtClean="0"/>
              <a:t>level</a:t>
            </a:r>
            <a:endParaRPr lang="es-ES_tradnl" altLang="es-ES" dirty="0" smtClean="0"/>
          </a:p>
          <a:p>
            <a:pPr lvl="4"/>
            <a:endParaRPr lang="es-ES_tradnl" altLang="es-ES" dirty="0" smtClean="0"/>
          </a:p>
          <a:p>
            <a:pPr lvl="4"/>
            <a:endParaRPr lang="es-ES_tradnl" altLang="es-ES" dirty="0" smtClean="0"/>
          </a:p>
          <a:p>
            <a:pPr lvl="4"/>
            <a:endParaRPr lang="es-ES_tradnl" altLang="es-ES" dirty="0" smtClean="0"/>
          </a:p>
          <a:p>
            <a:pPr lvl="4"/>
            <a:endParaRPr lang="es-ES_tradnl" altLang="es-ES" dirty="0" smtClean="0"/>
          </a:p>
          <a:p>
            <a:pPr lvl="4"/>
            <a:endParaRPr lang="es-ES_tradnl" altLang="es-ES" dirty="0" smtClean="0"/>
          </a:p>
          <a:p>
            <a:pPr lvl="4"/>
            <a:endParaRPr lang="es-ES_tradnl" altLang="es-ES" dirty="0" smtClean="0"/>
          </a:p>
          <a:p>
            <a:pPr lvl="4"/>
            <a:endParaRPr lang="es-ES_tradnl" altLang="es-ES" dirty="0" smtClean="0"/>
          </a:p>
          <a:p>
            <a:pPr lvl="4"/>
            <a:endParaRPr lang="es-ES_tradnl" altLang="es-ES" dirty="0" smtClean="0"/>
          </a:p>
          <a:p>
            <a:pPr lvl="4"/>
            <a:endParaRPr lang="es-ES_tradnl" altLang="es-ES" dirty="0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9525"/>
            <a:ext cx="9144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 err="1" smtClean="0"/>
              <a:t>Click</a:t>
            </a:r>
            <a:r>
              <a:rPr lang="es-ES" altLang="es-ES" dirty="0" smtClean="0"/>
              <a:t> to </a:t>
            </a:r>
            <a:r>
              <a:rPr lang="es-ES" altLang="es-ES" dirty="0" err="1" smtClean="0"/>
              <a:t>edit</a:t>
            </a:r>
            <a:r>
              <a:rPr lang="es-ES" altLang="es-ES" dirty="0" smtClean="0"/>
              <a:t> Master </a:t>
            </a:r>
            <a:r>
              <a:rPr lang="es-ES" altLang="es-ES" dirty="0" err="1" smtClean="0"/>
              <a:t>title</a:t>
            </a:r>
            <a:r>
              <a:rPr lang="es-ES" altLang="es-ES" dirty="0" smtClean="0"/>
              <a:t> </a:t>
            </a:r>
            <a:r>
              <a:rPr lang="es-ES" altLang="es-ES" dirty="0" err="1" smtClean="0"/>
              <a:t>style</a:t>
            </a:r>
            <a:endParaRPr lang="es-ES" altLang="es-ES" dirty="0" smtClean="0"/>
          </a:p>
        </p:txBody>
      </p:sp>
      <p:pic>
        <p:nvPicPr>
          <p:cNvPr id="1032" name="8 Imagen" descr="logo-CEEst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143625"/>
            <a:ext cx="14398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44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orbel" panose="020B0503020204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just" defTabSz="914400" rtl="0" eaLnBrk="0" fontAlgn="base" latinLnBrk="0" hangingPunct="0">
        <a:spcBef>
          <a:spcPct val="100000"/>
        </a:spcBef>
        <a:spcAft>
          <a:spcPct val="0"/>
        </a:spcAft>
        <a:buClr>
          <a:srgbClr val="596E97"/>
        </a:buClr>
        <a:buSzPct val="120000"/>
        <a:buFont typeface="Wingdings" panose="05000000000000000000" pitchFamily="2" charset="2"/>
        <a:buChar char="q"/>
        <a:defRPr lang="es-ES_tradnl" altLang="es-ES" sz="1800" b="0" kern="0" dirty="0" smtClean="0">
          <a:solidFill>
            <a:srgbClr val="5E65A8"/>
          </a:solidFill>
          <a:latin typeface="Corbel" panose="020B0503020204020204" pitchFamily="34" charset="0"/>
          <a:ea typeface="+mn-ea"/>
          <a:cs typeface="+mn-cs"/>
        </a:defRPr>
      </a:lvl1pPr>
      <a:lvl2pPr marL="647700" indent="-285750" algn="just" rtl="0" eaLnBrk="0" fontAlgn="base" hangingPunct="0">
        <a:lnSpc>
          <a:spcPct val="95000"/>
        </a:lnSpc>
        <a:spcBef>
          <a:spcPct val="60000"/>
        </a:spcBef>
        <a:spcAft>
          <a:spcPct val="0"/>
        </a:spcAft>
        <a:buClr>
          <a:srgbClr val="3E456B"/>
        </a:buClr>
        <a:buFont typeface="Wingdings" panose="05000000000000000000" pitchFamily="2" charset="2"/>
        <a:buChar char="q"/>
        <a:defRPr lang="es-ES_tradnl" altLang="es-ES" sz="1800" kern="0" dirty="0" smtClean="0">
          <a:solidFill>
            <a:srgbClr val="5E65A8"/>
          </a:solidFill>
          <a:latin typeface="Corbel" panose="020B0503020204020204" pitchFamily="34" charset="0"/>
          <a:ea typeface="+mn-ea"/>
          <a:cs typeface="+mn-cs"/>
        </a:defRPr>
      </a:lvl2pPr>
      <a:lvl3pPr marL="900113" indent="-269875" algn="just" rtl="0" eaLnBrk="0" fontAlgn="base" hangingPunct="0">
        <a:lnSpc>
          <a:spcPct val="95000"/>
        </a:lnSpc>
        <a:spcBef>
          <a:spcPct val="60000"/>
        </a:spcBef>
        <a:spcAft>
          <a:spcPct val="0"/>
        </a:spcAft>
        <a:buClr>
          <a:srgbClr val="59667E"/>
        </a:buClr>
        <a:buFont typeface="Wingdings" panose="05000000000000000000" pitchFamily="2" charset="2"/>
        <a:buChar char="Ø"/>
        <a:defRPr lang="es-ES_tradnl" altLang="es-ES" sz="1800" kern="0" dirty="0" smtClean="0">
          <a:solidFill>
            <a:srgbClr val="5E65A8"/>
          </a:solidFill>
          <a:latin typeface="Corbel" panose="020B0503020204020204" pitchFamily="34" charset="0"/>
          <a:ea typeface="+mn-ea"/>
          <a:cs typeface="+mn-cs"/>
        </a:defRPr>
      </a:lvl3pPr>
      <a:lvl4pPr marL="1182687" indent="-285750" algn="just" rtl="0" eaLnBrk="0" fontAlgn="base" hangingPunct="0">
        <a:lnSpc>
          <a:spcPct val="95000"/>
        </a:lnSpc>
        <a:spcBef>
          <a:spcPct val="60000"/>
        </a:spcBef>
        <a:spcAft>
          <a:spcPct val="0"/>
        </a:spcAft>
        <a:buClr>
          <a:srgbClr val="59667E"/>
        </a:buClr>
        <a:buFont typeface="Wingdings" panose="05000000000000000000" pitchFamily="2" charset="2"/>
        <a:buChar char="ü"/>
        <a:defRPr lang="es-ES_tradnl" altLang="es-ES" sz="1800" kern="0" dirty="0" smtClean="0">
          <a:solidFill>
            <a:srgbClr val="5E65A8"/>
          </a:solidFill>
          <a:latin typeface="Corbel" panose="020B0503020204020204" pitchFamily="34" charset="0"/>
          <a:ea typeface="+mn-ea"/>
          <a:cs typeface="+mn-cs"/>
        </a:defRPr>
      </a:lvl4pPr>
      <a:lvl5pPr marL="1450975" indent="-285750" algn="just" rtl="0" eaLnBrk="0" fontAlgn="base" hangingPunct="0">
        <a:lnSpc>
          <a:spcPct val="95000"/>
        </a:lnSpc>
        <a:spcBef>
          <a:spcPct val="60000"/>
        </a:spcBef>
        <a:spcAft>
          <a:spcPct val="0"/>
        </a:spcAft>
        <a:buClr>
          <a:srgbClr val="717075"/>
        </a:buClr>
        <a:buFont typeface="Wingdings" panose="05000000000000000000" pitchFamily="2" charset="2"/>
        <a:buChar char="§"/>
        <a:defRPr lang="es-ES_tradnl" altLang="es-ES" sz="1800" kern="0" dirty="0" smtClean="0">
          <a:solidFill>
            <a:srgbClr val="5E65A8"/>
          </a:solidFill>
          <a:latin typeface="Corbel" panose="020B0503020204020204" pitchFamily="34" charset="0"/>
          <a:ea typeface="+mn-ea"/>
          <a:cs typeface="+mn-cs"/>
        </a:defRPr>
      </a:lvl5pPr>
      <a:lvl6pPr marL="1987550" algn="just" rtl="0" fontAlgn="base">
        <a:lnSpc>
          <a:spcPct val="95000"/>
        </a:lnSpc>
        <a:spcBef>
          <a:spcPct val="60000"/>
        </a:spcBef>
        <a:spcAft>
          <a:spcPct val="0"/>
        </a:spcAft>
        <a:buClr>
          <a:srgbClr val="D46C07"/>
        </a:buClr>
        <a:buFont typeface="Wingdings" pitchFamily="2" charset="2"/>
        <a:defRPr sz="1400">
          <a:solidFill>
            <a:srgbClr val="D40807"/>
          </a:solidFill>
          <a:latin typeface="+mn-lt"/>
        </a:defRPr>
      </a:lvl6pPr>
      <a:lvl7pPr marL="2444750" algn="just" rtl="0" fontAlgn="base">
        <a:lnSpc>
          <a:spcPct val="95000"/>
        </a:lnSpc>
        <a:spcBef>
          <a:spcPct val="60000"/>
        </a:spcBef>
        <a:spcAft>
          <a:spcPct val="0"/>
        </a:spcAft>
        <a:buClr>
          <a:srgbClr val="D46C07"/>
        </a:buClr>
        <a:buFont typeface="Wingdings" pitchFamily="2" charset="2"/>
        <a:defRPr sz="1400">
          <a:solidFill>
            <a:srgbClr val="D40807"/>
          </a:solidFill>
          <a:latin typeface="+mn-lt"/>
        </a:defRPr>
      </a:lvl7pPr>
      <a:lvl8pPr marL="2901950" algn="just" rtl="0" fontAlgn="base">
        <a:lnSpc>
          <a:spcPct val="95000"/>
        </a:lnSpc>
        <a:spcBef>
          <a:spcPct val="60000"/>
        </a:spcBef>
        <a:spcAft>
          <a:spcPct val="0"/>
        </a:spcAft>
        <a:buClr>
          <a:srgbClr val="D46C07"/>
        </a:buClr>
        <a:buFont typeface="Wingdings" pitchFamily="2" charset="2"/>
        <a:defRPr sz="1400">
          <a:solidFill>
            <a:srgbClr val="D40807"/>
          </a:solidFill>
          <a:latin typeface="+mn-lt"/>
        </a:defRPr>
      </a:lvl8pPr>
      <a:lvl9pPr marL="3359150" algn="just" rtl="0" fontAlgn="base">
        <a:lnSpc>
          <a:spcPct val="95000"/>
        </a:lnSpc>
        <a:spcBef>
          <a:spcPct val="60000"/>
        </a:spcBef>
        <a:spcAft>
          <a:spcPct val="0"/>
        </a:spcAft>
        <a:buClr>
          <a:srgbClr val="D46C07"/>
        </a:buClr>
        <a:buFont typeface="Wingdings" pitchFamily="2" charset="2"/>
        <a:defRPr sz="1400">
          <a:solidFill>
            <a:srgbClr val="D40807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ctrTitle" sz="quarter"/>
          </p:nvPr>
        </p:nvSpPr>
        <p:spPr>
          <a:xfrm>
            <a:off x="3384550" y="0"/>
            <a:ext cx="5759450" cy="504031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>El f</a:t>
            </a:r>
            <a:r>
              <a:rPr lang="es-ES" altLang="es-ES" sz="2800" dirty="0" smtClean="0">
                <a:latin typeface="Corbel" panose="020B0503020204020204" pitchFamily="34" charset="0"/>
              </a:rPr>
              <a:t>ortalecimiento del profesorado de Bachillerato</a:t>
            </a:r>
            <a:r>
              <a:rPr lang="es-ES" altLang="es-ES" sz="2800" dirty="0" smtClean="0"/>
              <a:t/>
            </a:r>
            <a:br>
              <a:rPr lang="es-ES" altLang="es-ES" sz="2800" dirty="0" smtClean="0"/>
            </a:br>
            <a:r>
              <a:rPr lang="es-ES" altLang="es-ES" dirty="0" smtClean="0"/>
              <a:t> </a:t>
            </a:r>
            <a:br>
              <a:rPr lang="es-ES" altLang="es-ES" dirty="0" smtClean="0"/>
            </a:br>
            <a:r>
              <a:rPr lang="es-ES" altLang="es-ES" sz="2000" i="1" dirty="0" smtClean="0"/>
              <a:t>Francisco López Rupérez</a:t>
            </a:r>
            <a:r>
              <a:rPr lang="es-ES" altLang="es-ES" sz="2400" i="1" dirty="0" smtClean="0"/>
              <a:t/>
            </a:r>
            <a:br>
              <a:rPr lang="es-ES" altLang="es-ES" sz="2400" i="1" dirty="0" smtClean="0"/>
            </a:br>
            <a:r>
              <a:rPr lang="es-ES" altLang="es-ES" sz="2400" dirty="0" smtClean="0"/>
              <a:t/>
            </a:r>
            <a:br>
              <a:rPr lang="es-ES" altLang="es-ES" sz="2400" dirty="0" smtClean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endParaRPr lang="es-ES" altLang="es-ES" dirty="0" smtClean="0"/>
          </a:p>
        </p:txBody>
      </p:sp>
      <p:pic>
        <p:nvPicPr>
          <p:cNvPr id="23556" name="9 Imagen" descr="logo-CEEs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1813"/>
            <a:ext cx="190817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139952" y="5517232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latin typeface="Calibri" panose="020F0502020204030204" pitchFamily="34" charset="0"/>
              </a:rPr>
              <a:t>LVI Asamblea de AESECE</a:t>
            </a:r>
          </a:p>
          <a:p>
            <a:pPr algn="ctr"/>
            <a:r>
              <a:rPr lang="es-ES" sz="2000" b="1" dirty="0">
                <a:latin typeface="Calibri" panose="020F0502020204030204" pitchFamily="34" charset="0"/>
              </a:rPr>
              <a:t>Toledo, 15 de abril de 2016</a:t>
            </a:r>
          </a:p>
        </p:txBody>
      </p:sp>
    </p:spTree>
    <p:extLst>
      <p:ext uri="{BB962C8B-B14F-4D97-AF65-F5344CB8AC3E}">
        <p14:creationId xmlns:p14="http://schemas.microsoft.com/office/powerpoint/2010/main" val="73941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s-ES" altLang="es-ES" dirty="0">
                <a:latin typeface="Corbel" panose="020B0503020204020204" pitchFamily="34" charset="0"/>
              </a:rPr>
              <a:t>Nivel de desarrollo y jerarquía de prioridades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2000" y="692150"/>
            <a:ext cx="8640000" cy="338554"/>
          </a:xfrm>
        </p:spPr>
        <p:txBody>
          <a:bodyPr/>
          <a:lstStyle/>
          <a:p>
            <a:pPr marL="0" indent="0" algn="ctr">
              <a:buNone/>
            </a:pPr>
            <a:r>
              <a:rPr lang="es-ES" altLang="es-ES" sz="1600" dirty="0"/>
              <a:t>La variación del impacto de las políticas de gasto</a:t>
            </a:r>
            <a:endParaRPr lang="es-ES_tradnl" altLang="es-ES" sz="16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335724" y="5313196"/>
            <a:ext cx="648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just" defTabSz="914400" rtl="0" eaLnBrk="0" fontAlgn="base" latinLnBrk="0" hangingPunct="0">
              <a:spcBef>
                <a:spcPct val="100000"/>
              </a:spcBef>
              <a:spcAft>
                <a:spcPct val="0"/>
              </a:spcAft>
              <a:buClr>
                <a:srgbClr val="596E97"/>
              </a:buClr>
              <a:buSzPct val="120000"/>
              <a:buFont typeface="Wingdings" panose="05000000000000000000" pitchFamily="2" charset="2"/>
              <a:buChar char="q"/>
              <a:defRPr lang="es-ES_tradnl" altLang="es-ES" sz="1800" b="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30238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192929"/>
              </a:buClr>
              <a:buFont typeface="Wingdings" panose="05000000000000000000" pitchFamily="2" charset="2"/>
              <a:buChar char="Ø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00113" indent="-269875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37545B"/>
              </a:buClr>
              <a:buFont typeface="Wingdings" panose="05000000000000000000" pitchFamily="2" charset="2"/>
              <a:buChar char="ü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165225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Wingdings" panose="05000000000000000000" pitchFamily="2" charset="2"/>
              <a:buChar char="§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165225" indent="266700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Courier New" panose="02070309020205020404" pitchFamily="49" charset="0"/>
              <a:buChar char="o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19875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6pPr>
            <a:lvl7pPr marL="24447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7pPr>
            <a:lvl8pPr marL="29019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8pPr>
            <a:lvl9pPr marL="33591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" altLang="es-ES" sz="1200" i="1" dirty="0" smtClean="0"/>
              <a:t>Fuente</a:t>
            </a:r>
            <a:r>
              <a:rPr lang="es-ES" altLang="es-ES" sz="1200" i="1" dirty="0"/>
              <a:t>: </a:t>
            </a:r>
            <a:r>
              <a:rPr lang="es-ES" altLang="es-ES" sz="1200" dirty="0"/>
              <a:t>UNESCO (2004). </a:t>
            </a:r>
            <a:r>
              <a:rPr lang="es-ES" altLang="es-ES" sz="1200" i="1" dirty="0" err="1"/>
              <a:t>Education</a:t>
            </a:r>
            <a:r>
              <a:rPr lang="es-ES" altLang="es-ES" sz="1200" i="1" dirty="0"/>
              <a:t> </a:t>
            </a:r>
            <a:r>
              <a:rPr lang="es-ES" altLang="es-ES" sz="1200" i="1" dirty="0" err="1"/>
              <a:t>for</a:t>
            </a:r>
            <a:r>
              <a:rPr lang="es-ES" altLang="es-ES" sz="1200" i="1" dirty="0"/>
              <a:t> </a:t>
            </a:r>
            <a:r>
              <a:rPr lang="es-ES" altLang="es-ES" sz="1200" i="1" dirty="0" err="1"/>
              <a:t>All</a:t>
            </a:r>
            <a:r>
              <a:rPr lang="es-ES" altLang="es-ES" sz="1200" i="1" dirty="0"/>
              <a:t>. </a:t>
            </a:r>
            <a:r>
              <a:rPr lang="es-ES" altLang="es-ES" sz="1200" i="1" dirty="0" err="1"/>
              <a:t>The</a:t>
            </a:r>
            <a:r>
              <a:rPr lang="es-ES" altLang="es-ES" sz="1200" i="1" dirty="0"/>
              <a:t> </a:t>
            </a:r>
            <a:r>
              <a:rPr lang="es-ES" altLang="es-ES" sz="1200" i="1" dirty="0" err="1"/>
              <a:t>Quality</a:t>
            </a:r>
            <a:r>
              <a:rPr lang="es-ES" altLang="es-ES" sz="1200" i="1" dirty="0"/>
              <a:t> </a:t>
            </a:r>
            <a:r>
              <a:rPr lang="es-ES" altLang="es-ES" sz="1200" i="1" dirty="0" err="1"/>
              <a:t>Imperative</a:t>
            </a:r>
            <a:r>
              <a:rPr lang="es-ES" altLang="es-ES" sz="1200" i="1" dirty="0"/>
              <a:t>. EFA Global </a:t>
            </a:r>
            <a:r>
              <a:rPr lang="es-ES" altLang="es-ES" sz="1200" i="1" dirty="0" err="1"/>
              <a:t>Monitoring</a:t>
            </a:r>
            <a:r>
              <a:rPr lang="es-ES" altLang="es-ES" sz="1200" i="1" dirty="0"/>
              <a:t> </a:t>
            </a:r>
            <a:r>
              <a:rPr lang="es-ES" altLang="es-ES" sz="1200" i="1" dirty="0" err="1"/>
              <a:t>Report</a:t>
            </a:r>
            <a:r>
              <a:rPr lang="es-ES" altLang="es-ES" sz="1200" i="1" dirty="0"/>
              <a:t> 2005</a:t>
            </a:r>
            <a:r>
              <a:rPr lang="es-ES" altLang="es-ES" sz="1200" dirty="0"/>
              <a:t>. </a:t>
            </a:r>
            <a:r>
              <a:rPr lang="es-ES" altLang="es-ES" sz="1200" dirty="0" smtClean="0"/>
              <a:t>&lt; unesdoc.unesco.org/</a:t>
            </a:r>
            <a:r>
              <a:rPr lang="es-ES" altLang="es-ES" sz="1200" dirty="0" err="1" smtClean="0"/>
              <a:t>images</a:t>
            </a:r>
            <a:r>
              <a:rPr lang="es-ES" altLang="es-ES" sz="1200" dirty="0" smtClean="0"/>
              <a:t>/0013/001373/137333e.pdf &gt;.</a:t>
            </a:r>
            <a:endParaRPr lang="es-ES_tradnl" altLang="es-ES" sz="1200" dirty="0"/>
          </a:p>
        </p:txBody>
      </p:sp>
      <p:pic>
        <p:nvPicPr>
          <p:cNvPr id="6" name="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1268759"/>
            <a:ext cx="7200000" cy="3938411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344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s-ES" altLang="es-ES" dirty="0"/>
              <a:t>Diferentes políticas prioritarias de los sistemas educativos</a:t>
            </a:r>
            <a:endParaRPr lang="es-ES" altLang="es-ES" dirty="0">
              <a:latin typeface="Corbel" panose="020B0503020204020204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115616" y="6168124"/>
            <a:ext cx="69086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just" defTabSz="914400" rtl="0" eaLnBrk="0" fontAlgn="base" latinLnBrk="0" hangingPunct="0">
              <a:spcBef>
                <a:spcPct val="100000"/>
              </a:spcBef>
              <a:spcAft>
                <a:spcPct val="0"/>
              </a:spcAft>
              <a:buClr>
                <a:srgbClr val="596E97"/>
              </a:buClr>
              <a:buSzPct val="120000"/>
              <a:buFont typeface="Wingdings" panose="05000000000000000000" pitchFamily="2" charset="2"/>
              <a:buChar char="q"/>
              <a:defRPr lang="es-ES_tradnl" altLang="es-ES" sz="1800" b="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30238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192929"/>
              </a:buClr>
              <a:buFont typeface="Wingdings" panose="05000000000000000000" pitchFamily="2" charset="2"/>
              <a:buChar char="Ø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00113" indent="-269875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37545B"/>
              </a:buClr>
              <a:buFont typeface="Wingdings" panose="05000000000000000000" pitchFamily="2" charset="2"/>
              <a:buChar char="ü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165225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Wingdings" panose="05000000000000000000" pitchFamily="2" charset="2"/>
              <a:buChar char="§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165225" indent="266700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Courier New" panose="02070309020205020404" pitchFamily="49" charset="0"/>
              <a:buChar char="o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19875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6pPr>
            <a:lvl7pPr marL="24447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7pPr>
            <a:lvl8pPr marL="29019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8pPr>
            <a:lvl9pPr marL="33591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s-ES" sz="1200" i="1" dirty="0" smtClean="0"/>
              <a:t>Fuente: How the world’s most improved school systems keep getting better. </a:t>
            </a:r>
            <a:r>
              <a:rPr lang="es-ES" altLang="es-ES" sz="1200" dirty="0" smtClean="0"/>
              <a:t>McKinsey &amp; Company (2010).</a:t>
            </a:r>
            <a:endParaRPr lang="es-ES_tradnl" altLang="es-ES" sz="12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0650"/>
              </p:ext>
            </p:extLst>
          </p:nvPr>
        </p:nvGraphicFramePr>
        <p:xfrm>
          <a:off x="97614" y="1124875"/>
          <a:ext cx="8928990" cy="5042156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286613"/>
                <a:gridCol w="1918222"/>
                <a:gridCol w="1919240"/>
                <a:gridCol w="1885675"/>
                <a:gridCol w="1919240"/>
              </a:tblGrid>
              <a:tr h="49936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endParaRPr lang="es-ES_tradnl" sz="900" dirty="0">
                        <a:effectLst/>
                        <a:latin typeface="Corbel" panose="020B0503020204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solidFill>
                      <a:srgbClr val="6186B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dirty="0">
                          <a:effectLst/>
                        </a:rPr>
                        <a:t>De pobre a </a:t>
                      </a:r>
                      <a:r>
                        <a:rPr lang="es-ES" sz="1200" dirty="0" smtClean="0">
                          <a:effectLst/>
                        </a:rPr>
                        <a:t>aceptable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1200" dirty="0" smtClean="0"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440 &lt;</a:t>
                      </a:r>
                      <a:r>
                        <a:rPr lang="es-ES_tradnl" sz="1200" baseline="0" dirty="0" smtClean="0"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_tradnl" sz="1200" dirty="0" smtClean="0"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PISA &lt; 480 </a:t>
                      </a:r>
                      <a:endParaRPr lang="es-ES_tradnl" sz="1200" dirty="0">
                        <a:effectLst/>
                        <a:latin typeface="Corbel" panose="020B0503020204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solidFill>
                      <a:srgbClr val="6186B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dirty="0">
                          <a:effectLst/>
                        </a:rPr>
                        <a:t>De aceptable a </a:t>
                      </a:r>
                      <a:r>
                        <a:rPr lang="es-ES" sz="1200" dirty="0" smtClean="0">
                          <a:effectLst/>
                        </a:rPr>
                        <a:t>bueno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dirty="0" smtClean="0"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480</a:t>
                      </a:r>
                      <a:r>
                        <a:rPr lang="es-ES" sz="1200" baseline="0" dirty="0" smtClean="0"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 &lt; PISA &lt;520</a:t>
                      </a:r>
                      <a:endParaRPr lang="es-ES_tradnl" sz="1200" dirty="0">
                        <a:effectLst/>
                        <a:latin typeface="Corbel" panose="020B0503020204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solidFill>
                      <a:srgbClr val="6186B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dirty="0">
                          <a:effectLst/>
                        </a:rPr>
                        <a:t>De bueno a muy </a:t>
                      </a:r>
                      <a:r>
                        <a:rPr lang="es-ES" sz="1200" dirty="0" smtClean="0">
                          <a:effectLst/>
                        </a:rPr>
                        <a:t>bueno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dirty="0" smtClean="0"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520 &lt; PISA &lt;560</a:t>
                      </a:r>
                      <a:endParaRPr lang="es-ES_tradnl" sz="1200" dirty="0">
                        <a:effectLst/>
                        <a:latin typeface="Corbel" panose="020B0503020204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solidFill>
                      <a:srgbClr val="6186B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De muy bueno a excelente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_tradnl" sz="1200" dirty="0" smtClean="0"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PISA &gt;</a:t>
                      </a:r>
                      <a:r>
                        <a:rPr lang="es-ES_tradnl" sz="1200" baseline="0" dirty="0" smtClean="0">
                          <a:effectLst/>
                          <a:latin typeface="Corbel" panose="020B0503020204020204" pitchFamily="34" charset="0"/>
                          <a:ea typeface="Times New Roman"/>
                          <a:cs typeface="Times New Roman"/>
                        </a:rPr>
                        <a:t> 560</a:t>
                      </a:r>
                      <a:endParaRPr lang="es-ES_tradnl" sz="1200" dirty="0">
                        <a:effectLst/>
                        <a:latin typeface="Corbel" panose="020B0503020204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45720" marR="45720" anchor="ctr">
                    <a:solidFill>
                      <a:srgbClr val="6186B3"/>
                    </a:solidFill>
                  </a:tcPr>
                </a:tc>
              </a:tr>
              <a:tr h="70383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effectLst/>
                        </a:rPr>
                        <a:t>Tema principal</a:t>
                      </a:r>
                      <a:endParaRPr lang="es-ES_tradnl" sz="1200" b="0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9376" marR="3937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Alcanzar las bases mínimas de lectura y escritura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9376" marR="3937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Poner las bases para el progreso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9376" marR="3937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Formar a los profesionales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39376" marR="3937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200" dirty="0">
                          <a:effectLst/>
                        </a:rPr>
                        <a:t>Mejorar a través de los compañeros y </a:t>
                      </a:r>
                      <a:r>
                        <a:rPr lang="es-ES" sz="1200" dirty="0" smtClean="0">
                          <a:effectLst/>
                        </a:rPr>
                        <a:t>de la </a:t>
                      </a:r>
                      <a:r>
                        <a:rPr lang="es-ES" sz="1200" dirty="0">
                          <a:effectLst/>
                        </a:rPr>
                        <a:t>innovación</a:t>
                      </a:r>
                      <a:endParaRPr lang="es-ES_tradnl" sz="1200" dirty="0">
                        <a:effectLst/>
                        <a:latin typeface="Corbel" panose="020B0503020204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39376" marR="39376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6724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 b="0" kern="1200" dirty="0">
                          <a:effectLst/>
                        </a:rPr>
                        <a:t>Áreas de intervención específicas</a:t>
                      </a:r>
                      <a:endParaRPr lang="es-ES_tradnl" sz="1200" b="0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effectLst/>
                        </a:rPr>
                        <a:t>Proporcionar motivación y bases para profesores de bajas habilidades</a:t>
                      </a:r>
                      <a:endParaRPr lang="es-ES_tradnl" sz="1200" kern="1200" dirty="0">
                        <a:effectLst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Situar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todos los colegios al mismo nivel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Mejorar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índice de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escolarización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Cimentar la responsabilidad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Cimentar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bases financieras y organizativas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Cimentar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método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pedagógico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Mejorar la calidad de los nuevos profesores y directores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Mejorar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calidad de los profesores y directores existentes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Autonomía de los colegios en la toma de decisiones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Fomentar el aprendizaje a través de los compañeros para profesores y directores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mecanismos adicionales de soporte a los profesionales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subvencionado de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experimentación e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innovación a través de los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colegios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979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 smtClean="0">
                          <a:effectLst/>
                        </a:rPr>
                        <a:t>Áreas de intervención comunes</a:t>
                      </a:r>
                      <a:endParaRPr lang="es-ES_tradnl" sz="1200" b="0" kern="1200" dirty="0">
                        <a:effectLst/>
                      </a:endParaRPr>
                    </a:p>
                    <a:p>
                      <a:pPr indent="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effectLst/>
                        </a:rPr>
                        <a:t> </a:t>
                      </a:r>
                      <a:endParaRPr lang="es-ES_tradnl" sz="1200" b="0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>
                    <a:solidFill>
                      <a:srgbClr val="E6ECF3">
                        <a:alpha val="50196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Revisión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currículo y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estándares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Revisión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los sistemas de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remuneración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Capacitación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profesores y directores, frecuentemente a través de entrenamiento en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cascada 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 aprendizaje de los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estudiantes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Utilización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los datos sobre los estudiantes para guiar las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acciones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Elaboración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documentos sobre políticas y leyes educativas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>
                    <a:solidFill>
                      <a:srgbClr val="E6ECF3">
                        <a:alpha val="5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1374221" y="548681"/>
            <a:ext cx="7652383" cy="504056"/>
          </a:xfrm>
          <a:prstGeom prst="rightArrow">
            <a:avLst>
              <a:gd name="adj1" fmla="val 50000"/>
              <a:gd name="adj2" fmla="val 168470"/>
            </a:avLst>
          </a:prstGeom>
          <a:solidFill>
            <a:srgbClr val="CCD8E7">
              <a:alpha val="0"/>
            </a:srgbClr>
          </a:solidFill>
          <a:ln w="3175">
            <a:solidFill>
              <a:srgbClr val="5E65A8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s-ES" sz="1200" dirty="0" smtClean="0">
                <a:latin typeface="Corbel" panose="020B0503020204020204" pitchFamily="34" charset="0"/>
              </a:rPr>
              <a:t>Camino de mejora</a:t>
            </a:r>
            <a:endParaRPr lang="es-ES_tradnl" sz="1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1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1800" dirty="0" smtClean="0">
                <a:latin typeface="Calibri" pitchFamily="34" charset="0"/>
              </a:rPr>
              <a:t>2. UN DESAFÍO CRUCIAL PARA LA EDUCACIÓN DEL SIGLO </a:t>
            </a:r>
            <a:r>
              <a:rPr lang="es-ES" sz="1800" cap="small" dirty="0" smtClean="0">
                <a:latin typeface="Calibri" pitchFamily="34" charset="0"/>
              </a:rPr>
              <a:t>XXI</a:t>
            </a:r>
            <a:endParaRPr lang="es-ES_tradnl" sz="1800" cap="small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1037635"/>
            <a:ext cx="8545513" cy="2031325"/>
          </a:xfrm>
        </p:spPr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Por una buena definición de las prioridades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caso de las políticas educativas. Algunas evidencias empíricas 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ES" altLang="es-ES" dirty="0" smtClean="0">
                <a:solidFill>
                  <a:schemeClr val="accent6">
                    <a:lumMod val="75000"/>
                  </a:schemeClr>
                </a:solidFill>
              </a:rPr>
              <a:t>Nivel </a:t>
            </a:r>
            <a:r>
              <a:rPr lang="es-ES" altLang="es-ES" dirty="0">
                <a:solidFill>
                  <a:schemeClr val="accent6">
                    <a:lumMod val="75000"/>
                  </a:schemeClr>
                </a:solidFill>
              </a:rPr>
              <a:t>de desarrollo y jerarquía de </a:t>
            </a:r>
            <a:r>
              <a:rPr lang="es-ES" altLang="es-ES" dirty="0" smtClean="0">
                <a:solidFill>
                  <a:schemeClr val="accent6">
                    <a:lumMod val="75000"/>
                  </a:schemeClr>
                </a:solidFill>
              </a:rPr>
              <a:t>prioridades </a:t>
            </a:r>
          </a:p>
          <a:p>
            <a:r>
              <a:rPr lang="es-ES" altLang="es-ES" dirty="0" smtClean="0"/>
              <a:t>Las </a:t>
            </a:r>
            <a:r>
              <a:rPr lang="es-ES" altLang="es-ES" dirty="0"/>
              <a:t>competencias </a:t>
            </a:r>
            <a:r>
              <a:rPr lang="es-ES" altLang="es-ES" dirty="0" smtClean="0"/>
              <a:t>clave del </a:t>
            </a:r>
            <a:r>
              <a:rPr lang="es-ES" altLang="es-ES" dirty="0"/>
              <a:t>profesorado del </a:t>
            </a:r>
            <a:r>
              <a:rPr lang="es-ES" altLang="es-ES" dirty="0" smtClean="0"/>
              <a:t>siglo </a:t>
            </a:r>
            <a:r>
              <a:rPr lang="es-ES" altLang="es-ES" cap="small" dirty="0" smtClean="0"/>
              <a:t>xxi</a:t>
            </a:r>
            <a:endParaRPr lang="es-ES_tradnl" altLang="es-ES" cap="small" dirty="0"/>
          </a:p>
        </p:txBody>
      </p:sp>
    </p:spTree>
    <p:extLst>
      <p:ext uri="{BB962C8B-B14F-4D97-AF65-F5344CB8AC3E}">
        <p14:creationId xmlns:p14="http://schemas.microsoft.com/office/powerpoint/2010/main" val="168116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s-ES" altLang="es-ES" dirty="0"/>
              <a:t>Las competencias </a:t>
            </a:r>
            <a:r>
              <a:rPr lang="es-ES" altLang="es-ES" dirty="0" smtClean="0"/>
              <a:t>clave del </a:t>
            </a:r>
            <a:r>
              <a:rPr lang="es-ES" altLang="es-ES" dirty="0"/>
              <a:t>profesorado del siglo </a:t>
            </a:r>
            <a:r>
              <a:rPr lang="es-ES" altLang="es-ES" cap="small" dirty="0"/>
              <a:t>xxi</a:t>
            </a:r>
            <a:endParaRPr lang="es-ES_tradnl" altLang="es-ES" cap="small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842838" y="5836005"/>
            <a:ext cx="8121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just" defTabSz="914400" rtl="0" eaLnBrk="0" fontAlgn="base" latinLnBrk="0" hangingPunct="0">
              <a:spcBef>
                <a:spcPct val="100000"/>
              </a:spcBef>
              <a:spcAft>
                <a:spcPct val="0"/>
              </a:spcAft>
              <a:buClr>
                <a:srgbClr val="596E97"/>
              </a:buClr>
              <a:buSzPct val="120000"/>
              <a:buFont typeface="Wingdings" panose="05000000000000000000" pitchFamily="2" charset="2"/>
              <a:buChar char="q"/>
              <a:defRPr lang="es-ES_tradnl" altLang="es-ES" sz="1800" b="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30238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192929"/>
              </a:buClr>
              <a:buFont typeface="Wingdings" panose="05000000000000000000" pitchFamily="2" charset="2"/>
              <a:buChar char="Ø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00113" indent="-269875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37545B"/>
              </a:buClr>
              <a:buFont typeface="Wingdings" panose="05000000000000000000" pitchFamily="2" charset="2"/>
              <a:buChar char="ü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165225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Wingdings" panose="05000000000000000000" pitchFamily="2" charset="2"/>
              <a:buChar char="§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165225" indent="266700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Courier New" panose="02070309020205020404" pitchFamily="49" charset="0"/>
              <a:buChar char="o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19875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6pPr>
            <a:lvl7pPr marL="24447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7pPr>
            <a:lvl8pPr marL="29019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8pPr>
            <a:lvl9pPr marL="33591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s-ES" sz="1200" i="1" dirty="0" smtClean="0"/>
              <a:t>Fuente: </a:t>
            </a:r>
            <a:r>
              <a:rPr lang="es-ES" altLang="es-ES" sz="1200" dirty="0" smtClean="0"/>
              <a:t>Elaboración </a:t>
            </a:r>
            <a:r>
              <a:rPr lang="es-ES" altLang="es-ES" sz="1200" dirty="0"/>
              <a:t>propia, a partir del documento </a:t>
            </a:r>
            <a:r>
              <a:rPr lang="es-ES" altLang="es-ES" sz="1200" dirty="0" smtClean="0"/>
              <a:t>«</a:t>
            </a:r>
            <a:r>
              <a:rPr lang="es-ES" altLang="es-ES" sz="1200" dirty="0" err="1" smtClean="0"/>
              <a:t>Common</a:t>
            </a:r>
            <a:r>
              <a:rPr lang="es-ES" altLang="es-ES" sz="1200" dirty="0" smtClean="0"/>
              <a:t> </a:t>
            </a:r>
            <a:r>
              <a:rPr lang="es-ES" altLang="es-ES" sz="1200" dirty="0" err="1"/>
              <a:t>European</a:t>
            </a:r>
            <a:r>
              <a:rPr lang="es-ES" altLang="es-ES" sz="1200" dirty="0"/>
              <a:t> </a:t>
            </a:r>
            <a:r>
              <a:rPr lang="es-ES" altLang="es-ES" sz="1200" dirty="0" err="1"/>
              <a:t>Principles</a:t>
            </a:r>
            <a:r>
              <a:rPr lang="es-ES" altLang="es-ES" sz="1200" dirty="0"/>
              <a:t> </a:t>
            </a:r>
            <a:r>
              <a:rPr lang="es-ES" altLang="es-ES" sz="1200" dirty="0" err="1"/>
              <a:t>for</a:t>
            </a:r>
            <a:r>
              <a:rPr lang="es-ES" altLang="es-ES" sz="1200" dirty="0"/>
              <a:t> </a:t>
            </a:r>
            <a:r>
              <a:rPr lang="es-ES" altLang="es-ES" sz="1200" dirty="0" err="1"/>
              <a:t>Teacher</a:t>
            </a:r>
            <a:r>
              <a:rPr lang="es-ES" altLang="es-ES" sz="1200" dirty="0"/>
              <a:t> </a:t>
            </a:r>
            <a:r>
              <a:rPr lang="es-ES" altLang="es-ES" sz="1200" dirty="0" err="1"/>
              <a:t>Competences</a:t>
            </a:r>
            <a:r>
              <a:rPr lang="es-ES" altLang="es-ES" sz="1200" dirty="0"/>
              <a:t> and </a:t>
            </a:r>
            <a:r>
              <a:rPr lang="es-ES" altLang="es-ES" sz="1200" dirty="0" err="1" smtClean="0"/>
              <a:t>Qualifications</a:t>
            </a:r>
            <a:r>
              <a:rPr lang="es-ES" altLang="es-ES" sz="1200" dirty="0" smtClean="0"/>
              <a:t>». </a:t>
            </a:r>
            <a:r>
              <a:rPr lang="es-ES" altLang="es-ES" sz="1200" dirty="0" err="1"/>
              <a:t>European</a:t>
            </a:r>
            <a:r>
              <a:rPr lang="es-ES" altLang="es-ES" sz="1200" dirty="0"/>
              <a:t> </a:t>
            </a:r>
            <a:r>
              <a:rPr lang="es-ES" altLang="es-ES" sz="1200" dirty="0" err="1"/>
              <a:t>Commission</a:t>
            </a:r>
            <a:r>
              <a:rPr lang="es-ES" altLang="es-ES" sz="1200" dirty="0"/>
              <a:t>. </a:t>
            </a:r>
            <a:r>
              <a:rPr lang="es-ES" altLang="es-ES" sz="1200" dirty="0" err="1"/>
              <a:t>Directorate</a:t>
            </a:r>
            <a:r>
              <a:rPr lang="es-ES" altLang="es-ES" sz="1200" dirty="0"/>
              <a:t>-General </a:t>
            </a:r>
            <a:r>
              <a:rPr lang="es-ES" altLang="es-ES" sz="1200" dirty="0" err="1"/>
              <a:t>for</a:t>
            </a:r>
            <a:r>
              <a:rPr lang="es-ES" altLang="es-ES" sz="1200" dirty="0"/>
              <a:t> </a:t>
            </a:r>
            <a:r>
              <a:rPr lang="es-ES" altLang="es-ES" sz="1200" dirty="0" err="1"/>
              <a:t>Education</a:t>
            </a:r>
            <a:r>
              <a:rPr lang="es-ES" altLang="es-ES" sz="1200" dirty="0"/>
              <a:t> and </a:t>
            </a:r>
            <a:r>
              <a:rPr lang="es-ES" altLang="es-ES" sz="1200" dirty="0" smtClean="0"/>
              <a:t>Culture.</a:t>
            </a:r>
            <a:endParaRPr lang="es-ES_tradnl" altLang="es-ES" sz="1200" dirty="0"/>
          </a:p>
        </p:txBody>
      </p:sp>
      <p:grpSp>
        <p:nvGrpSpPr>
          <p:cNvPr id="6" name="5 Grupo"/>
          <p:cNvGrpSpPr>
            <a:grpSpLocks/>
          </p:cNvGrpSpPr>
          <p:nvPr/>
        </p:nvGrpSpPr>
        <p:grpSpPr bwMode="auto">
          <a:xfrm>
            <a:off x="323528" y="799356"/>
            <a:ext cx="8640960" cy="4980842"/>
            <a:chOff x="0" y="0"/>
            <a:chExt cx="56724" cy="30051"/>
          </a:xfrm>
        </p:grpSpPr>
        <p:sp>
          <p:nvSpPr>
            <p:cNvPr id="7" name="18 Pentágono"/>
            <p:cNvSpPr>
              <a:spLocks noChangeArrowheads="1"/>
            </p:cNvSpPr>
            <p:nvPr/>
          </p:nvSpPr>
          <p:spPr bwMode="auto">
            <a:xfrm flipH="1">
              <a:off x="3810" y="0"/>
              <a:ext cx="52914" cy="9715"/>
            </a:xfrm>
            <a:prstGeom prst="homePlate">
              <a:avLst>
                <a:gd name="adj" fmla="val 50003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Valores de inclusión social y capacidad de desarrollo del potencial de cada alumno. </a:t>
              </a:r>
            </a:p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Conocimientos sobre la evolución de la persona y confianza en sí mismo al relacionarse con otros.</a:t>
              </a:r>
            </a:p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Trabajar con los alumnos como personas y apoyarles en su desarrollo como miembros activos de la sociedad.</a:t>
              </a:r>
            </a:p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Incrementar la inteligencia colectiva de los alumnos y colaborar con los colegas para mejorar su propia práctica docente.</a:t>
              </a:r>
            </a:p>
          </p:txBody>
        </p:sp>
        <p:sp>
          <p:nvSpPr>
            <p:cNvPr id="8" name="19 Rectángulo redondeado"/>
            <p:cNvSpPr>
              <a:spLocks noChangeAspect="1"/>
            </p:cNvSpPr>
            <p:nvPr/>
          </p:nvSpPr>
          <p:spPr bwMode="auto">
            <a:xfrm>
              <a:off x="0" y="1428"/>
              <a:ext cx="10941" cy="6839"/>
            </a:xfrm>
            <a:prstGeom prst="roundRect">
              <a:avLst>
                <a:gd name="adj" fmla="val 16667"/>
              </a:avLst>
            </a:prstGeom>
            <a:solidFill>
              <a:srgbClr val="6186B3"/>
            </a:solidFill>
            <a:ln w="25400">
              <a:solidFill>
                <a:schemeClr val="bg1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Bef>
                  <a:spcPts val="300"/>
                </a:spcBef>
                <a:spcAft>
                  <a:spcPts val="300"/>
                </a:spcAft>
              </a:pPr>
              <a:r>
                <a:rPr lang="es-ES" sz="1600" dirty="0">
                  <a:solidFill>
                    <a:srgbClr val="FFFFFF"/>
                  </a:solidFill>
                  <a:effectLst/>
                  <a:ea typeface="Times New Roman"/>
                  <a:cs typeface="Arial"/>
                </a:rPr>
                <a:t>Trabajar con los otros</a:t>
              </a:r>
              <a:endParaRPr lang="es-ES" sz="1600" dirty="0">
                <a:effectLst/>
                <a:ea typeface="Times New Roman"/>
                <a:cs typeface="Arial"/>
              </a:endParaRPr>
            </a:p>
          </p:txBody>
        </p:sp>
        <p:sp>
          <p:nvSpPr>
            <p:cNvPr id="10" name="20 Pentágono"/>
            <p:cNvSpPr>
              <a:spLocks noChangeArrowheads="1"/>
            </p:cNvSpPr>
            <p:nvPr/>
          </p:nvSpPr>
          <p:spPr bwMode="auto">
            <a:xfrm flipH="1">
              <a:off x="3810" y="10191"/>
              <a:ext cx="52914" cy="9716"/>
            </a:xfrm>
            <a:prstGeom prst="homePlate">
              <a:avLst>
                <a:gd name="adj" fmla="val 49998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Acceder, analizar, comprobar, reflexionar y transmitir el conocimiento usando las tecnologías. </a:t>
              </a:r>
            </a:p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Trabajar con diferentes formas de conocimiento. </a:t>
              </a:r>
            </a:p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Elaborar y gestionar entornos de aprendizaje con libertad intelectual para emplearlos al servicio de la educación.</a:t>
              </a:r>
            </a:p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Aprender de su propia experiencia y dominar una amplia gama de estrategias de enseñanza y aprendizaje.</a:t>
              </a:r>
            </a:p>
          </p:txBody>
        </p:sp>
        <p:sp>
          <p:nvSpPr>
            <p:cNvPr id="11" name="27 Rectángulo redondeado"/>
            <p:cNvSpPr>
              <a:spLocks noChangeArrowheads="1"/>
            </p:cNvSpPr>
            <p:nvPr/>
          </p:nvSpPr>
          <p:spPr bwMode="auto">
            <a:xfrm>
              <a:off x="0" y="11620"/>
              <a:ext cx="10941" cy="6839"/>
            </a:xfrm>
            <a:prstGeom prst="roundRect">
              <a:avLst>
                <a:gd name="adj" fmla="val 16667"/>
              </a:avLst>
            </a:prstGeom>
            <a:solidFill>
              <a:srgbClr val="6186B3"/>
            </a:solidFill>
            <a:ln w="25400">
              <a:solidFill>
                <a:schemeClr val="bg1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/>
            <a:p>
              <a:pPr algn="ctr">
                <a:spcBef>
                  <a:spcPts val="300"/>
                </a:spcBef>
                <a:spcAft>
                  <a:spcPts val="0"/>
                </a:spcAft>
              </a:pPr>
              <a:r>
                <a:rPr lang="es-ES" sz="1600" dirty="0">
                  <a:solidFill>
                    <a:srgbClr val="FFFFFF"/>
                  </a:solidFill>
                  <a:ea typeface="Times New Roman"/>
                  <a:cs typeface="Arial"/>
                </a:rPr>
                <a:t>Trabajar con la información, el conocimiento y las tecnologías</a:t>
              </a:r>
            </a:p>
          </p:txBody>
        </p:sp>
        <p:sp>
          <p:nvSpPr>
            <p:cNvPr id="12" name="233 Pentágono"/>
            <p:cNvSpPr>
              <a:spLocks noChangeArrowheads="1"/>
            </p:cNvSpPr>
            <p:nvPr/>
          </p:nvSpPr>
          <p:spPr bwMode="auto">
            <a:xfrm flipH="1">
              <a:off x="3810" y="20335"/>
              <a:ext cx="52914" cy="9716"/>
            </a:xfrm>
            <a:prstGeom prst="homePlate">
              <a:avLst>
                <a:gd name="adj" fmla="val 49998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Preparar al alumnado para ser ciudadanos europeos responsables. </a:t>
              </a:r>
            </a:p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Promover en los alumnos un equilibrio entre el respeto a la diversidad y la preservación de valores comunes.</a:t>
              </a:r>
            </a:p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Comprender los factores de exclusión y de cohesión social y los principios éticos de la sociedad del conocimiento.</a:t>
              </a:r>
            </a:p>
            <a:p>
              <a:pPr marL="896938" indent="-177800">
                <a:spcBef>
                  <a:spcPts val="300"/>
                </a:spcBef>
                <a:spcAft>
                  <a:spcPts val="300"/>
                </a:spcAft>
                <a:buFont typeface="Corbel" panose="020B0503020204020204" pitchFamily="34" charset="0"/>
                <a:buChar char="–"/>
              </a:pPr>
              <a:r>
                <a:rPr lang="es-ES" sz="1200" dirty="0">
                  <a:solidFill>
                    <a:schemeClr val="dk1"/>
                  </a:solidFill>
                </a:rPr>
                <a:t>Trabajar eficazmente con la comunidad local y con los diferentes actores de la educación.</a:t>
              </a:r>
            </a:p>
          </p:txBody>
        </p:sp>
        <p:sp>
          <p:nvSpPr>
            <p:cNvPr id="14" name="234 Rectángulo redondeado"/>
            <p:cNvSpPr>
              <a:spLocks noChangeArrowheads="1"/>
            </p:cNvSpPr>
            <p:nvPr/>
          </p:nvSpPr>
          <p:spPr bwMode="auto">
            <a:xfrm>
              <a:off x="0" y="21764"/>
              <a:ext cx="10941" cy="6839"/>
            </a:xfrm>
            <a:prstGeom prst="roundRect">
              <a:avLst>
                <a:gd name="adj" fmla="val 16667"/>
              </a:avLst>
            </a:prstGeom>
            <a:solidFill>
              <a:srgbClr val="6186B3"/>
            </a:solidFill>
            <a:ln w="25400">
              <a:solidFill>
                <a:schemeClr val="bg1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Bef>
                  <a:spcPts val="300"/>
                </a:spcBef>
              </a:pPr>
              <a:r>
                <a:rPr lang="es-ES" sz="1600" dirty="0">
                  <a:solidFill>
                    <a:srgbClr val="FFFFFF"/>
                  </a:solidFill>
                  <a:ea typeface="Times New Roman"/>
                  <a:cs typeface="Arial"/>
                </a:rPr>
                <a:t>Trabajar</a:t>
              </a:r>
              <a:r>
                <a:rPr lang="es-ES" sz="800" dirty="0">
                  <a:solidFill>
                    <a:srgbClr val="FFFFFF"/>
                  </a:solidFill>
                  <a:effectLst/>
                  <a:latin typeface="Proxima Nova Lt"/>
                  <a:ea typeface="Times New Roman"/>
                  <a:cs typeface="Arial"/>
                </a:rPr>
                <a:t> </a:t>
              </a:r>
              <a:r>
                <a:rPr lang="es-ES" sz="1600" dirty="0">
                  <a:solidFill>
                    <a:srgbClr val="FFFFFF"/>
                  </a:solidFill>
                  <a:ea typeface="Times New Roman"/>
                  <a:cs typeface="Arial"/>
                </a:rPr>
                <a:t>con</a:t>
              </a:r>
              <a:r>
                <a:rPr lang="es-ES" sz="800" dirty="0">
                  <a:solidFill>
                    <a:srgbClr val="FFFFFF"/>
                  </a:solidFill>
                  <a:effectLst/>
                  <a:latin typeface="Proxima Nova Lt"/>
                  <a:ea typeface="Times New Roman"/>
                  <a:cs typeface="Arial"/>
                </a:rPr>
                <a:t> </a:t>
              </a:r>
              <a:r>
                <a:rPr lang="es-ES" sz="1600" dirty="0">
                  <a:solidFill>
                    <a:srgbClr val="FFFFFF"/>
                  </a:solidFill>
                  <a:ea typeface="Times New Roman"/>
                  <a:cs typeface="Arial"/>
                </a:rPr>
                <a:t>y en la sociedad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632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1800" dirty="0" smtClean="0">
                <a:latin typeface="Calibri" pitchFamily="34" charset="0"/>
              </a:rPr>
              <a:t>2. UN DESAFÍO CRUCIAL PARA LA EDUCACIÓN DEL SIGLO </a:t>
            </a:r>
            <a:r>
              <a:rPr lang="es-ES" sz="1800" cap="small" dirty="0" smtClean="0">
                <a:latin typeface="Calibri" pitchFamily="34" charset="0"/>
              </a:rPr>
              <a:t>XXI</a:t>
            </a:r>
            <a:endParaRPr lang="es-ES_tradnl" sz="1800" cap="small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759848"/>
            <a:ext cx="8545513" cy="526144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Por una buena definición de las prioridades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spcBef>
                <a:spcPts val="600"/>
              </a:spcBef>
            </a:pP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caso de las políticas educativas. Algunas evidencias empíricas 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s-ES" altLang="es-ES" dirty="0" smtClean="0">
                <a:solidFill>
                  <a:schemeClr val="accent6">
                    <a:lumMod val="75000"/>
                  </a:schemeClr>
                </a:solidFill>
              </a:rPr>
              <a:t>Nivel </a:t>
            </a:r>
            <a:r>
              <a:rPr lang="es-ES" altLang="es-ES" dirty="0">
                <a:solidFill>
                  <a:schemeClr val="accent6">
                    <a:lumMod val="75000"/>
                  </a:schemeClr>
                </a:solidFill>
              </a:rPr>
              <a:t>de desarrollo y jerarquía de </a:t>
            </a:r>
            <a:r>
              <a:rPr lang="es-ES" altLang="es-ES" dirty="0" smtClean="0">
                <a:solidFill>
                  <a:schemeClr val="accent6">
                    <a:lumMod val="75000"/>
                  </a:schemeClr>
                </a:solidFill>
              </a:rPr>
              <a:t>prioridades </a:t>
            </a:r>
          </a:p>
          <a:p>
            <a:pPr>
              <a:spcBef>
                <a:spcPts val="600"/>
              </a:spcBef>
            </a:pPr>
            <a:r>
              <a:rPr lang="es-ES" altLang="es-ES" dirty="0" smtClean="0">
                <a:solidFill>
                  <a:schemeClr val="accent6">
                    <a:lumMod val="75000"/>
                  </a:schemeClr>
                </a:solidFill>
              </a:rPr>
              <a:t>Las </a:t>
            </a:r>
            <a:r>
              <a:rPr lang="es-ES" altLang="es-ES" dirty="0">
                <a:solidFill>
                  <a:schemeClr val="accent6">
                    <a:lumMod val="75000"/>
                  </a:schemeClr>
                </a:solidFill>
              </a:rPr>
              <a:t>competencias del profesorado del </a:t>
            </a:r>
            <a:r>
              <a:rPr lang="es-ES" altLang="es-ES" dirty="0" smtClean="0">
                <a:solidFill>
                  <a:schemeClr val="accent6">
                    <a:lumMod val="75000"/>
                  </a:schemeClr>
                </a:solidFill>
              </a:rPr>
              <a:t>siglo </a:t>
            </a:r>
            <a:r>
              <a:rPr lang="es-ES" altLang="es-ES" cap="small" dirty="0" smtClean="0">
                <a:solidFill>
                  <a:schemeClr val="accent6">
                    <a:lumMod val="75000"/>
                  </a:schemeClr>
                </a:solidFill>
              </a:rPr>
              <a:t>xxi</a:t>
            </a:r>
          </a:p>
          <a:p>
            <a:pPr>
              <a:spcBef>
                <a:spcPts val="600"/>
              </a:spcBef>
            </a:pPr>
            <a:r>
              <a:rPr lang="es-ES" altLang="es-ES" dirty="0" smtClean="0"/>
              <a:t>Las </a:t>
            </a:r>
            <a:r>
              <a:rPr lang="es-ES" altLang="es-ES" dirty="0"/>
              <a:t>políticas centradas en el profesorado en las agendas de los organismos internacionales</a:t>
            </a:r>
          </a:p>
          <a:p>
            <a:pPr lvl="1"/>
            <a:r>
              <a:rPr lang="es-ES" altLang="es-ES" dirty="0" smtClean="0"/>
              <a:t>La OCDE toma la delantera (2005): «El </a:t>
            </a:r>
            <a:r>
              <a:rPr lang="es-ES" altLang="es-ES" dirty="0"/>
              <a:t>profesorado </a:t>
            </a:r>
            <a:r>
              <a:rPr lang="es-ES" altLang="es-ES" dirty="0" smtClean="0"/>
              <a:t>importa: </a:t>
            </a:r>
            <a:r>
              <a:rPr lang="es-ES" altLang="es-ES" dirty="0"/>
              <a:t>Atraer, desarrollar y retener a profesores </a:t>
            </a:r>
            <a:r>
              <a:rPr lang="es-ES" altLang="es-ES" dirty="0" smtClean="0"/>
              <a:t>eficaces»</a:t>
            </a:r>
            <a:endParaRPr lang="es-ES" altLang="es-ES" dirty="0"/>
          </a:p>
          <a:p>
            <a:pPr lvl="1"/>
            <a:r>
              <a:rPr lang="es-ES" altLang="es-ES" dirty="0"/>
              <a:t>El estudio de </a:t>
            </a:r>
            <a:r>
              <a:rPr lang="es-ES" altLang="es-ES" dirty="0" smtClean="0"/>
              <a:t>McKinsey (2007</a:t>
            </a:r>
            <a:r>
              <a:rPr lang="es-ES" altLang="es-ES" dirty="0"/>
              <a:t>): </a:t>
            </a:r>
            <a:r>
              <a:rPr lang="es-ES" altLang="es-ES" dirty="0" smtClean="0"/>
              <a:t>«¿</a:t>
            </a:r>
            <a:r>
              <a:rPr lang="es-ES" altLang="es-ES" dirty="0"/>
              <a:t>Cómo los mejores sistemas educativos del mundo lo lograron</a:t>
            </a:r>
            <a:r>
              <a:rPr lang="es-ES" altLang="es-ES" dirty="0" smtClean="0"/>
              <a:t>?»</a:t>
            </a:r>
            <a:endParaRPr lang="es-ES" altLang="es-ES" dirty="0"/>
          </a:p>
          <a:p>
            <a:pPr lvl="1"/>
            <a:r>
              <a:rPr lang="es-ES" altLang="es-ES" dirty="0"/>
              <a:t> </a:t>
            </a:r>
            <a:r>
              <a:rPr lang="es-ES" altLang="es-ES" dirty="0" smtClean="0"/>
              <a:t>La Unión Europea asume los avances:</a:t>
            </a:r>
            <a:r>
              <a:rPr lang="es-ES" altLang="es-ES" dirty="0"/>
              <a:t> </a:t>
            </a:r>
            <a:r>
              <a:rPr lang="es-ES" altLang="es-ES" dirty="0" smtClean="0"/>
              <a:t>La </a:t>
            </a:r>
            <a:r>
              <a:rPr lang="es-ES" altLang="es-ES" dirty="0"/>
              <a:t>estrategia ET2020 de la Unión Europea (2009</a:t>
            </a:r>
            <a:r>
              <a:rPr lang="es-ES" altLang="es-ES" dirty="0" smtClean="0"/>
              <a:t>)</a:t>
            </a:r>
          </a:p>
          <a:p>
            <a:pPr lvl="1"/>
            <a:r>
              <a:rPr lang="es-ES" altLang="es-ES" dirty="0" smtClean="0"/>
              <a:t>El Banco Mundial se centra en el apoyo de las políticas (2011): Iniciativa SABER (</a:t>
            </a:r>
            <a:r>
              <a:rPr lang="es-ES" altLang="es-ES" i="1" dirty="0" err="1" smtClean="0"/>
              <a:t>Systems</a:t>
            </a:r>
            <a:r>
              <a:rPr lang="es-ES" altLang="es-ES" i="1" dirty="0" smtClean="0"/>
              <a:t> </a:t>
            </a:r>
            <a:r>
              <a:rPr lang="es-ES" altLang="es-ES" i="1" dirty="0" err="1" smtClean="0"/>
              <a:t>Approach</a:t>
            </a:r>
            <a:r>
              <a:rPr lang="es-ES" altLang="es-ES" i="1" dirty="0" smtClean="0"/>
              <a:t> </a:t>
            </a:r>
            <a:r>
              <a:rPr lang="es-ES" altLang="es-ES" i="1" dirty="0" err="1" smtClean="0"/>
              <a:t>for</a:t>
            </a:r>
            <a:r>
              <a:rPr lang="es-ES" altLang="es-ES" i="1" dirty="0" smtClean="0"/>
              <a:t> </a:t>
            </a:r>
            <a:r>
              <a:rPr lang="es-ES" altLang="es-ES" i="1" dirty="0" err="1" smtClean="0"/>
              <a:t>Better</a:t>
            </a:r>
            <a:r>
              <a:rPr lang="es-ES" altLang="es-ES" i="1" dirty="0" smtClean="0"/>
              <a:t> </a:t>
            </a:r>
            <a:r>
              <a:rPr lang="es-ES" altLang="es-ES" i="1" dirty="0" err="1" smtClean="0"/>
              <a:t>Education</a:t>
            </a:r>
            <a:r>
              <a:rPr lang="es-ES" altLang="es-ES" i="1" dirty="0" smtClean="0"/>
              <a:t> </a:t>
            </a:r>
            <a:r>
              <a:rPr lang="es-ES" altLang="es-ES" i="1" dirty="0" err="1" smtClean="0"/>
              <a:t>Results</a:t>
            </a:r>
            <a:r>
              <a:rPr lang="es-ES" altLang="es-ES" dirty="0" smtClean="0"/>
              <a:t>)</a:t>
            </a:r>
            <a:endParaRPr lang="es-ES" altLang="es-ES" dirty="0"/>
          </a:p>
          <a:p>
            <a:pPr lvl="1"/>
            <a:r>
              <a:rPr lang="es-ES" altLang="es-ES" dirty="0"/>
              <a:t> </a:t>
            </a:r>
            <a:r>
              <a:rPr lang="es-ES" altLang="es-ES" dirty="0" smtClean="0"/>
              <a:t>La OEI entra en escena (2013): «Proyecto de desarrollo profesional del docente»</a:t>
            </a:r>
            <a:endParaRPr lang="es-ES_tradnl" altLang="es-ES" cap="small" dirty="0"/>
          </a:p>
        </p:txBody>
      </p:sp>
    </p:spTree>
    <p:extLst>
      <p:ext uri="{BB962C8B-B14F-4D97-AF65-F5344CB8AC3E}">
        <p14:creationId xmlns:p14="http://schemas.microsoft.com/office/powerpoint/2010/main" val="16364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1800" dirty="0">
                <a:latin typeface="Calibri" pitchFamily="34" charset="0"/>
              </a:rPr>
              <a:t>3</a:t>
            </a:r>
            <a:r>
              <a:rPr lang="es-ES" sz="1800" dirty="0" smtClean="0">
                <a:latin typeface="Calibri" pitchFamily="34" charset="0"/>
              </a:rPr>
              <a:t>.  LA SELECCIÓN Y LA FORMACIÓN INICIAL. EL MODELO “MIR”</a:t>
            </a:r>
            <a:endParaRPr lang="es-ES_tradnl" sz="1800" cap="small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692150"/>
            <a:ext cx="8545513" cy="5770811"/>
          </a:xfrm>
        </p:spPr>
        <p:txBody>
          <a:bodyPr/>
          <a:lstStyle/>
          <a:p>
            <a:pPr lvl="0"/>
            <a:r>
              <a:rPr lang="es-ES" altLang="es-ES" dirty="0"/>
              <a:t>Los elementos clave del MIR </a:t>
            </a:r>
            <a:r>
              <a:rPr lang="es-ES" altLang="es-ES" dirty="0" smtClean="0"/>
              <a:t>sanitario</a:t>
            </a:r>
          </a:p>
          <a:p>
            <a:pPr lvl="1">
              <a:buSzPct val="100000"/>
            </a:pPr>
            <a:r>
              <a:rPr lang="es-ES" altLang="es-ES" dirty="0" smtClean="0"/>
              <a:t>Una selección previa y centralizada</a:t>
            </a:r>
          </a:p>
          <a:p>
            <a:pPr lvl="1">
              <a:buSzPct val="100000"/>
            </a:pPr>
            <a:r>
              <a:rPr lang="es-ES" altLang="es-ES" dirty="0" smtClean="0"/>
              <a:t>Las unidades docentes</a:t>
            </a:r>
          </a:p>
          <a:p>
            <a:pPr lvl="1">
              <a:buSzPct val="100000"/>
            </a:pPr>
            <a:r>
              <a:rPr lang="es-ES" altLang="es-ES" dirty="0" smtClean="0"/>
              <a:t>Los órganos docentes</a:t>
            </a:r>
          </a:p>
          <a:p>
            <a:pPr lvl="1">
              <a:buSzPct val="100000"/>
            </a:pPr>
            <a:r>
              <a:rPr lang="es-ES" altLang="es-ES" dirty="0" smtClean="0"/>
              <a:t>El papel central de la evaluación</a:t>
            </a:r>
            <a:endParaRPr lang="es-ES" altLang="es-ES" dirty="0"/>
          </a:p>
          <a:p>
            <a:pPr lvl="0"/>
            <a:r>
              <a:rPr lang="es-ES" altLang="es-ES" dirty="0"/>
              <a:t>La transposición del modelo MIR al ámbito </a:t>
            </a:r>
            <a:r>
              <a:rPr lang="es-ES" altLang="es-ES" dirty="0" smtClean="0"/>
              <a:t>docente</a:t>
            </a:r>
          </a:p>
          <a:p>
            <a:pPr lvl="1"/>
            <a:r>
              <a:rPr lang="es-ES" altLang="es-ES" dirty="0" smtClean="0"/>
              <a:t>La selección ha de preceder a la formación</a:t>
            </a:r>
          </a:p>
          <a:p>
            <a:pPr lvl="1"/>
            <a:r>
              <a:rPr lang="es-ES" altLang="es-ES" dirty="0" smtClean="0"/>
              <a:t>Ha de configurarse en enseñanzas de postgrado</a:t>
            </a:r>
          </a:p>
          <a:p>
            <a:pPr lvl="1"/>
            <a:r>
              <a:rPr lang="es-ES" altLang="es-ES" dirty="0" smtClean="0"/>
              <a:t>Ha de ser “universal”</a:t>
            </a:r>
          </a:p>
          <a:p>
            <a:pPr lvl="1"/>
            <a:r>
              <a:rPr lang="es-ES" altLang="es-ES" dirty="0" smtClean="0"/>
              <a:t>Ha de poseer un carácter nacional</a:t>
            </a:r>
          </a:p>
          <a:p>
            <a:pPr lvl="1"/>
            <a:r>
              <a:rPr lang="es-ES" altLang="es-ES" dirty="0" smtClean="0"/>
              <a:t>Ha de perseguir la excelencia</a:t>
            </a:r>
          </a:p>
          <a:p>
            <a:pPr lvl="1"/>
            <a:r>
              <a:rPr lang="es-ES" altLang="es-ES" dirty="0" smtClean="0"/>
              <a:t>Ha de concebir la docencia como una profesión robusta</a:t>
            </a:r>
            <a:endParaRPr lang="es-ES" altLang="es-ES" dirty="0"/>
          </a:p>
          <a:p>
            <a:pPr lvl="0"/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75688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1800" dirty="0">
                <a:latin typeface="Calibri" pitchFamily="34" charset="0"/>
              </a:rPr>
              <a:t>3.  LA SELECCIÓN Y LA FORMACIÓN INICIAL. EL MODELO “MIR”</a:t>
            </a:r>
            <a:endParaRPr lang="es-ES_tradnl" sz="1800" cap="small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1828270"/>
            <a:ext cx="8545513" cy="3184906"/>
          </a:xfrm>
        </p:spPr>
        <p:txBody>
          <a:bodyPr/>
          <a:lstStyle/>
          <a:p>
            <a:pPr lvl="0"/>
            <a:r>
              <a:rPr lang="es-ES" altLang="es-ES" dirty="0">
                <a:solidFill>
                  <a:schemeClr val="accent6">
                    <a:lumMod val="75000"/>
                  </a:schemeClr>
                </a:solidFill>
              </a:rPr>
              <a:t>Los elementos clave del MIR </a:t>
            </a:r>
            <a:r>
              <a:rPr lang="es-ES" altLang="es-ES" dirty="0" smtClean="0">
                <a:solidFill>
                  <a:schemeClr val="accent6">
                    <a:lumMod val="75000"/>
                  </a:schemeClr>
                </a:solidFill>
              </a:rPr>
              <a:t>sanitario</a:t>
            </a:r>
          </a:p>
          <a:p>
            <a:pPr lvl="0"/>
            <a:r>
              <a:rPr lang="es-ES" altLang="es-ES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es-ES" altLang="es-ES" dirty="0">
                <a:solidFill>
                  <a:schemeClr val="accent6">
                    <a:lumMod val="75000"/>
                  </a:schemeClr>
                </a:solidFill>
              </a:rPr>
              <a:t>transposición del modelo MIR al ámbito </a:t>
            </a:r>
            <a:r>
              <a:rPr lang="es-ES" altLang="es-ES" dirty="0" smtClean="0">
                <a:solidFill>
                  <a:schemeClr val="accent6">
                    <a:lumMod val="75000"/>
                  </a:schemeClr>
                </a:solidFill>
              </a:rPr>
              <a:t>docente</a:t>
            </a:r>
            <a:endParaRPr lang="es-ES" altLang="es-ES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s-ES" altLang="es-ES" dirty="0"/>
              <a:t>El MIR educativo como instrumento de fortalecimiento </a:t>
            </a:r>
            <a:r>
              <a:rPr lang="es-ES" altLang="es-ES" dirty="0" smtClean="0"/>
              <a:t>del profesorado</a:t>
            </a:r>
          </a:p>
          <a:p>
            <a:pPr lvl="1"/>
            <a:r>
              <a:rPr lang="es-ES" altLang="es-ES" dirty="0" smtClean="0"/>
              <a:t>La consolidación </a:t>
            </a:r>
            <a:r>
              <a:rPr lang="es-ES" altLang="es-ES" dirty="0"/>
              <a:t>de </a:t>
            </a:r>
            <a:r>
              <a:rPr lang="es-ES" altLang="es-ES" dirty="0" smtClean="0"/>
              <a:t>una base profesional de conocimiento experto y de una comunidad </a:t>
            </a:r>
            <a:r>
              <a:rPr lang="es-ES" altLang="es-ES" dirty="0"/>
              <a:t>de </a:t>
            </a:r>
            <a:r>
              <a:rPr lang="es-ES" altLang="es-ES" dirty="0" smtClean="0"/>
              <a:t>prácticas</a:t>
            </a:r>
          </a:p>
          <a:p>
            <a:pPr lvl="1"/>
            <a:endParaRPr lang="es-ES" altLang="es-ES" dirty="0"/>
          </a:p>
          <a:p>
            <a:pPr lvl="0"/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75688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90 Conector recto de flecha"/>
          <p:cNvCxnSpPr/>
          <p:nvPr/>
        </p:nvCxnSpPr>
        <p:spPr>
          <a:xfrm flipH="1">
            <a:off x="2051920" y="5810912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 flipH="1">
            <a:off x="846266" y="3700331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/>
          <p:nvPr/>
        </p:nvCxnSpPr>
        <p:spPr>
          <a:xfrm>
            <a:off x="3290990" y="3700335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/>
          <p:cNvGrpSpPr/>
          <p:nvPr/>
        </p:nvGrpSpPr>
        <p:grpSpPr>
          <a:xfrm>
            <a:off x="406183" y="3480291"/>
            <a:ext cx="440083" cy="440083"/>
            <a:chOff x="323528" y="3480291"/>
            <a:chExt cx="440083" cy="440083"/>
          </a:xfrm>
        </p:grpSpPr>
        <p:sp>
          <p:nvSpPr>
            <p:cNvPr id="63" name="62 Elipse"/>
            <p:cNvSpPr/>
            <p:nvPr/>
          </p:nvSpPr>
          <p:spPr>
            <a:xfrm>
              <a:off x="323528" y="3480291"/>
              <a:ext cx="440083" cy="44008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472235" y="3531055"/>
              <a:ext cx="142668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dirty="0" smtClean="0">
                  <a:solidFill>
                    <a:schemeClr val="bg1"/>
                  </a:solidFill>
                </a:rPr>
                <a:t>1</a:t>
              </a:r>
              <a:endParaRPr lang="es-ES" sz="2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065" name="2064 Conector recto de flecha"/>
          <p:cNvCxnSpPr/>
          <p:nvPr/>
        </p:nvCxnSpPr>
        <p:spPr>
          <a:xfrm flipH="1">
            <a:off x="2051720" y="1720138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o 13"/>
          <p:cNvGrpSpPr/>
          <p:nvPr/>
        </p:nvGrpSpPr>
        <p:grpSpPr>
          <a:xfrm>
            <a:off x="3915892" y="1500097"/>
            <a:ext cx="440083" cy="440083"/>
            <a:chOff x="4164782" y="1380745"/>
            <a:chExt cx="440083" cy="440083"/>
          </a:xfrm>
        </p:grpSpPr>
        <p:sp>
          <p:nvSpPr>
            <p:cNvPr id="40" name="39 Elipse"/>
            <p:cNvSpPr/>
            <p:nvPr/>
          </p:nvSpPr>
          <p:spPr>
            <a:xfrm>
              <a:off x="4164782" y="1380745"/>
              <a:ext cx="440083" cy="44008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4313489" y="1431509"/>
              <a:ext cx="149080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1526223" y="1500097"/>
            <a:ext cx="440083" cy="440083"/>
            <a:chOff x="1388989" y="1357559"/>
            <a:chExt cx="440083" cy="440083"/>
          </a:xfrm>
        </p:grpSpPr>
        <p:sp>
          <p:nvSpPr>
            <p:cNvPr id="44" name="43 Elipse"/>
            <p:cNvSpPr/>
            <p:nvPr/>
          </p:nvSpPr>
          <p:spPr>
            <a:xfrm>
              <a:off x="1388989" y="1357559"/>
              <a:ext cx="440083" cy="44008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1537696" y="1408323"/>
              <a:ext cx="142668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1498922" y="5580929"/>
            <a:ext cx="440083" cy="440083"/>
            <a:chOff x="1388989" y="5590872"/>
            <a:chExt cx="440083" cy="440083"/>
          </a:xfrm>
        </p:grpSpPr>
        <p:sp>
          <p:nvSpPr>
            <p:cNvPr id="47" name="46 Elipse"/>
            <p:cNvSpPr/>
            <p:nvPr/>
          </p:nvSpPr>
          <p:spPr>
            <a:xfrm>
              <a:off x="1388989" y="5590872"/>
              <a:ext cx="440083" cy="44008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1537696" y="5641636"/>
              <a:ext cx="142668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3923928" y="5540107"/>
            <a:ext cx="440083" cy="440083"/>
            <a:chOff x="4169543" y="5590871"/>
            <a:chExt cx="440083" cy="440083"/>
          </a:xfrm>
        </p:grpSpPr>
        <p:sp>
          <p:nvSpPr>
            <p:cNvPr id="52" name="51 Elipse"/>
            <p:cNvSpPr/>
            <p:nvPr/>
          </p:nvSpPr>
          <p:spPr>
            <a:xfrm>
              <a:off x="4169543" y="5590871"/>
              <a:ext cx="440083" cy="44008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4318250" y="5641635"/>
              <a:ext cx="155492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dirty="0" smtClean="0">
                  <a:solidFill>
                    <a:schemeClr val="bg1"/>
                  </a:solidFill>
                </a:rPr>
                <a:t>6</a:t>
              </a:r>
              <a:endParaRPr lang="es-ES" sz="2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5106000" y="3477509"/>
            <a:ext cx="440083" cy="440083"/>
            <a:chOff x="5220072" y="3480292"/>
            <a:chExt cx="440083" cy="440083"/>
          </a:xfrm>
        </p:grpSpPr>
        <p:sp>
          <p:nvSpPr>
            <p:cNvPr id="59" name="58 Elipse"/>
            <p:cNvSpPr/>
            <p:nvPr/>
          </p:nvSpPr>
          <p:spPr>
            <a:xfrm>
              <a:off x="5220072" y="3480292"/>
              <a:ext cx="440083" cy="44008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5368779" y="3531056"/>
              <a:ext cx="142668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dirty="0" smtClean="0">
                  <a:solidFill>
                    <a:schemeClr val="bg1"/>
                  </a:solidFill>
                </a:rPr>
                <a:t>5</a:t>
              </a:r>
              <a:endParaRPr lang="es-ES" sz="2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2733526" y="3480293"/>
            <a:ext cx="440083" cy="440083"/>
            <a:chOff x="2772771" y="3480290"/>
            <a:chExt cx="440083" cy="440083"/>
          </a:xfrm>
        </p:grpSpPr>
        <p:sp>
          <p:nvSpPr>
            <p:cNvPr id="67" name="66 Elipse"/>
            <p:cNvSpPr/>
            <p:nvPr/>
          </p:nvSpPr>
          <p:spPr>
            <a:xfrm>
              <a:off x="2772771" y="3480290"/>
              <a:ext cx="440083" cy="44008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2921478" y="3531054"/>
              <a:ext cx="142668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dirty="0" smtClean="0">
                  <a:solidFill>
                    <a:schemeClr val="bg1"/>
                  </a:solidFill>
                </a:rPr>
                <a:t>3</a:t>
              </a:r>
              <a:endParaRPr lang="es-ES" sz="2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63"/>
          </a:xfrm>
        </p:spPr>
        <p:txBody>
          <a:bodyPr/>
          <a:lstStyle/>
          <a:p>
            <a:r>
              <a:rPr lang="es-ES" dirty="0" smtClean="0">
                <a:latin typeface="+mj-lt"/>
              </a:rPr>
              <a:t>Consolidación de una base de conocimiento y de una comunidad de prácticas</a:t>
            </a:r>
            <a:endParaRPr lang="es-ES" dirty="0">
              <a:latin typeface="+mj-lt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096805" y="584375"/>
            <a:ext cx="3011252" cy="830997"/>
            <a:chOff x="6096805" y="584375"/>
            <a:chExt cx="3011252" cy="830997"/>
          </a:xfrm>
        </p:grpSpPr>
        <p:grpSp>
          <p:nvGrpSpPr>
            <p:cNvPr id="15" name="Grupo 14"/>
            <p:cNvGrpSpPr/>
            <p:nvPr/>
          </p:nvGrpSpPr>
          <p:grpSpPr>
            <a:xfrm>
              <a:off x="6096805" y="819873"/>
              <a:ext cx="324000" cy="324000"/>
              <a:chOff x="5076056" y="600549"/>
              <a:chExt cx="360000" cy="360000"/>
            </a:xfrm>
          </p:grpSpPr>
          <p:sp>
            <p:nvSpPr>
              <p:cNvPr id="50" name="62 Elipse"/>
              <p:cNvSpPr/>
              <p:nvPr/>
            </p:nvSpPr>
            <p:spPr>
              <a:xfrm>
                <a:off x="5076056" y="600549"/>
                <a:ext cx="360000" cy="360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56" name="63 CuadroTexto"/>
              <p:cNvSpPr txBox="1"/>
              <p:nvPr/>
            </p:nvSpPr>
            <p:spPr>
              <a:xfrm>
                <a:off x="5168310" y="611272"/>
                <a:ext cx="175493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r>
                  <a:rPr lang="es-ES" sz="2200" dirty="0" smtClean="0">
                    <a:solidFill>
                      <a:schemeClr val="bg1"/>
                    </a:solidFill>
                  </a:rPr>
                  <a:t>1</a:t>
                </a:r>
                <a:endParaRPr lang="es-ES" sz="2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8" name="1 CuadroTexto"/>
            <p:cNvSpPr txBox="1"/>
            <p:nvPr/>
          </p:nvSpPr>
          <p:spPr>
            <a:xfrm>
              <a:off x="6480057" y="584375"/>
              <a:ext cx="2628000" cy="83099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 smtClean="0">
                  <a:solidFill>
                    <a:schemeClr val="accent6">
                      <a:lumMod val="75000"/>
                    </a:schemeClr>
                  </a:solidFill>
                </a:rPr>
                <a:t>Consolidación de los tutores de formación según el modelo MIR</a:t>
              </a: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6096805" y="1464419"/>
            <a:ext cx="3011252" cy="584775"/>
            <a:chOff x="6096805" y="1464419"/>
            <a:chExt cx="3011252" cy="584775"/>
          </a:xfrm>
        </p:grpSpPr>
        <p:grpSp>
          <p:nvGrpSpPr>
            <p:cNvPr id="16" name="Grupo 15"/>
            <p:cNvGrpSpPr/>
            <p:nvPr/>
          </p:nvGrpSpPr>
          <p:grpSpPr>
            <a:xfrm>
              <a:off x="6096805" y="1576806"/>
              <a:ext cx="324000" cy="324000"/>
              <a:chOff x="5832851" y="1526835"/>
              <a:chExt cx="360000" cy="360000"/>
            </a:xfrm>
          </p:grpSpPr>
          <p:sp>
            <p:nvSpPr>
              <p:cNvPr id="54" name="43 Elipse"/>
              <p:cNvSpPr/>
              <p:nvPr/>
            </p:nvSpPr>
            <p:spPr>
              <a:xfrm>
                <a:off x="5832851" y="1526835"/>
                <a:ext cx="360000" cy="360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55" name="44 CuadroTexto"/>
              <p:cNvSpPr txBox="1"/>
              <p:nvPr/>
            </p:nvSpPr>
            <p:spPr>
              <a:xfrm>
                <a:off x="5886851" y="1580835"/>
                <a:ext cx="252000" cy="252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r>
                  <a:rPr lang="es-ES" sz="22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79" name="1 CuadroTexto"/>
            <p:cNvSpPr txBox="1"/>
            <p:nvPr/>
          </p:nvSpPr>
          <p:spPr>
            <a:xfrm>
              <a:off x="6480057" y="1464419"/>
              <a:ext cx="2628000" cy="58477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 smtClean="0">
                  <a:solidFill>
                    <a:schemeClr val="accent6">
                      <a:lumMod val="75000"/>
                    </a:schemeClr>
                  </a:solidFill>
                </a:rPr>
                <a:t>Consolidación de la </a:t>
              </a:r>
              <a:r>
                <a:rPr lang="es-ES_tradnl" sz="1600" dirty="0" smtClean="0">
                  <a:solidFill>
                    <a:schemeClr val="accent6">
                      <a:lumMod val="75000"/>
                    </a:schemeClr>
                  </a:solidFill>
                </a:rPr>
                <a:t>«</a:t>
              </a:r>
              <a:r>
                <a:rPr lang="es-ES" sz="1600" dirty="0" smtClean="0">
                  <a:solidFill>
                    <a:schemeClr val="accent6">
                      <a:lumMod val="75000"/>
                    </a:schemeClr>
                  </a:solidFill>
                </a:rPr>
                <a:t>base de conocimiento</a:t>
              </a:r>
              <a:r>
                <a:rPr lang="es-ES_tradnl" sz="1600" dirty="0">
                  <a:solidFill>
                    <a:schemeClr val="accent6">
                      <a:lumMod val="75000"/>
                    </a:schemeClr>
                  </a:solidFill>
                </a:rPr>
                <a:t>»</a:t>
              </a:r>
              <a:r>
                <a:rPr lang="es-ES" sz="1600" dirty="0" smtClean="0">
                  <a:solidFill>
                    <a:schemeClr val="accent6">
                      <a:lumMod val="75000"/>
                    </a:schemeClr>
                  </a:solidFill>
                </a:rPr>
                <a:t> profesional</a:t>
              </a: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6096805" y="2118674"/>
            <a:ext cx="3011252" cy="584775"/>
            <a:chOff x="6096805" y="2118674"/>
            <a:chExt cx="3011252" cy="584775"/>
          </a:xfrm>
        </p:grpSpPr>
        <p:grpSp>
          <p:nvGrpSpPr>
            <p:cNvPr id="17" name="Grupo 16"/>
            <p:cNvGrpSpPr/>
            <p:nvPr/>
          </p:nvGrpSpPr>
          <p:grpSpPr>
            <a:xfrm>
              <a:off x="6096805" y="2231061"/>
              <a:ext cx="324000" cy="324000"/>
              <a:chOff x="5842152" y="2343776"/>
              <a:chExt cx="360000" cy="360000"/>
            </a:xfrm>
          </p:grpSpPr>
          <p:sp>
            <p:nvSpPr>
              <p:cNvPr id="62" name="66 Elipse"/>
              <p:cNvSpPr/>
              <p:nvPr/>
            </p:nvSpPr>
            <p:spPr>
              <a:xfrm>
                <a:off x="5842152" y="2343776"/>
                <a:ext cx="360000" cy="360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66" name="67 CuadroTexto"/>
              <p:cNvSpPr txBox="1"/>
              <p:nvPr/>
            </p:nvSpPr>
            <p:spPr>
              <a:xfrm>
                <a:off x="5932384" y="2354499"/>
                <a:ext cx="179536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algn="ctr"/>
                <a:r>
                  <a:rPr lang="es-ES" sz="2200" dirty="0" smtClean="0">
                    <a:solidFill>
                      <a:schemeClr val="bg1"/>
                    </a:solidFill>
                  </a:rPr>
                  <a:t>3</a:t>
                </a:r>
                <a:endParaRPr lang="es-ES" sz="2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0" name="1 CuadroTexto"/>
            <p:cNvSpPr txBox="1"/>
            <p:nvPr/>
          </p:nvSpPr>
          <p:spPr>
            <a:xfrm>
              <a:off x="6480057" y="2118674"/>
              <a:ext cx="2628000" cy="58477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Fortalecimiento de la profesión docente</a:t>
              </a: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6096805" y="2751898"/>
            <a:ext cx="3011252" cy="584775"/>
            <a:chOff x="6096805" y="2751898"/>
            <a:chExt cx="3011252" cy="584775"/>
          </a:xfrm>
        </p:grpSpPr>
        <p:grpSp>
          <p:nvGrpSpPr>
            <p:cNvPr id="18" name="Grupo 17"/>
            <p:cNvGrpSpPr/>
            <p:nvPr/>
          </p:nvGrpSpPr>
          <p:grpSpPr>
            <a:xfrm>
              <a:off x="6096805" y="2864285"/>
              <a:ext cx="324000" cy="324000"/>
              <a:chOff x="5841958" y="2977116"/>
              <a:chExt cx="360000" cy="360000"/>
            </a:xfrm>
          </p:grpSpPr>
          <p:sp>
            <p:nvSpPr>
              <p:cNvPr id="42" name="39 Elipse"/>
              <p:cNvSpPr/>
              <p:nvPr/>
            </p:nvSpPr>
            <p:spPr>
              <a:xfrm>
                <a:off x="5841958" y="2977116"/>
                <a:ext cx="360000" cy="360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51" name="40 CuadroTexto"/>
              <p:cNvSpPr txBox="1"/>
              <p:nvPr/>
            </p:nvSpPr>
            <p:spPr>
              <a:xfrm>
                <a:off x="5932190" y="2987839"/>
                <a:ext cx="179536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algn="ctr"/>
                <a:r>
                  <a:rPr lang="es-ES" sz="22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81" name="1 CuadroTexto"/>
            <p:cNvSpPr txBox="1"/>
            <p:nvPr/>
          </p:nvSpPr>
          <p:spPr>
            <a:xfrm>
              <a:off x="6480057" y="2751898"/>
              <a:ext cx="2628000" cy="58477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Investigación sobre la práctica</a:t>
              </a: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6096805" y="3391741"/>
            <a:ext cx="3011252" cy="830997"/>
            <a:chOff x="6096805" y="3391741"/>
            <a:chExt cx="3011252" cy="830997"/>
          </a:xfrm>
        </p:grpSpPr>
        <p:grpSp>
          <p:nvGrpSpPr>
            <p:cNvPr id="19" name="Grupo 18"/>
            <p:cNvGrpSpPr/>
            <p:nvPr/>
          </p:nvGrpSpPr>
          <p:grpSpPr>
            <a:xfrm>
              <a:off x="6096805" y="3627239"/>
              <a:ext cx="324000" cy="324000"/>
              <a:chOff x="5827769" y="3661529"/>
              <a:chExt cx="360000" cy="360000"/>
            </a:xfrm>
          </p:grpSpPr>
          <p:sp>
            <p:nvSpPr>
              <p:cNvPr id="70" name="58 Elipse"/>
              <p:cNvSpPr/>
              <p:nvPr/>
            </p:nvSpPr>
            <p:spPr>
              <a:xfrm>
                <a:off x="5827769" y="3661529"/>
                <a:ext cx="360000" cy="360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71" name="59 CuadroTexto"/>
              <p:cNvSpPr txBox="1"/>
              <p:nvPr/>
            </p:nvSpPr>
            <p:spPr>
              <a:xfrm>
                <a:off x="5918001" y="3672252"/>
                <a:ext cx="179536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algn="ctr"/>
                <a:r>
                  <a:rPr lang="es-ES" sz="2200" dirty="0" smtClean="0">
                    <a:solidFill>
                      <a:schemeClr val="bg1"/>
                    </a:solidFill>
                  </a:rPr>
                  <a:t>5</a:t>
                </a:r>
                <a:endParaRPr lang="es-ES" sz="2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2" name="1 CuadroTexto"/>
            <p:cNvSpPr txBox="1"/>
            <p:nvPr/>
          </p:nvSpPr>
          <p:spPr>
            <a:xfrm>
              <a:off x="6480057" y="3391741"/>
              <a:ext cx="2628000" cy="83099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Formación en investigación sobre la práctica según el modelo MIR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6096805" y="5410980"/>
            <a:ext cx="3011252" cy="584775"/>
            <a:chOff x="6096805" y="5410980"/>
            <a:chExt cx="3011252" cy="584775"/>
          </a:xfrm>
        </p:grpSpPr>
        <p:grpSp>
          <p:nvGrpSpPr>
            <p:cNvPr id="21" name="Grupo 20"/>
            <p:cNvGrpSpPr/>
            <p:nvPr/>
          </p:nvGrpSpPr>
          <p:grpSpPr>
            <a:xfrm>
              <a:off x="6096805" y="5523367"/>
              <a:ext cx="324000" cy="324000"/>
              <a:chOff x="5831793" y="5529319"/>
              <a:chExt cx="360000" cy="360000"/>
            </a:xfrm>
          </p:grpSpPr>
          <p:sp>
            <p:nvSpPr>
              <p:cNvPr id="73" name="46 Elipse"/>
              <p:cNvSpPr/>
              <p:nvPr/>
            </p:nvSpPr>
            <p:spPr>
              <a:xfrm>
                <a:off x="5831793" y="5529319"/>
                <a:ext cx="360000" cy="360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74" name="47 CuadroTexto"/>
              <p:cNvSpPr txBox="1"/>
              <p:nvPr/>
            </p:nvSpPr>
            <p:spPr>
              <a:xfrm>
                <a:off x="5940459" y="5583319"/>
                <a:ext cx="142668" cy="252000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r>
                  <a:rPr lang="es-ES" sz="2200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</p:grpSp>
        <p:sp>
          <p:nvSpPr>
            <p:cNvPr id="83" name="1 CuadroTexto"/>
            <p:cNvSpPr txBox="1"/>
            <p:nvPr/>
          </p:nvSpPr>
          <p:spPr>
            <a:xfrm>
              <a:off x="6480057" y="5410980"/>
              <a:ext cx="2628000" cy="58477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Consolidación</a:t>
              </a:r>
              <a:r>
                <a:rPr lang="es-ES" sz="1600" dirty="0" smtClean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</a:rPr>
                <a:t> </a:t>
              </a:r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de una </a:t>
              </a:r>
              <a:r>
                <a:rPr lang="es-ES_tradnl" sz="1600" dirty="0">
                  <a:solidFill>
                    <a:schemeClr val="accent6">
                      <a:lumMod val="75000"/>
                    </a:schemeClr>
                  </a:solidFill>
                </a:rPr>
                <a:t>«</a:t>
              </a:r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comunidad de prácticas</a:t>
              </a:r>
              <a:r>
                <a:rPr lang="es-ES_tradnl" sz="1600" dirty="0">
                  <a:solidFill>
                    <a:schemeClr val="accent6">
                      <a:lumMod val="75000"/>
                    </a:schemeClr>
                  </a:solidFill>
                </a:rPr>
                <a:t>»</a:t>
              </a:r>
              <a:endParaRPr lang="es-ES" sz="16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6096805" y="4278249"/>
            <a:ext cx="3011252" cy="1077218"/>
            <a:chOff x="6096805" y="4278249"/>
            <a:chExt cx="3011252" cy="1077218"/>
          </a:xfrm>
        </p:grpSpPr>
        <p:grpSp>
          <p:nvGrpSpPr>
            <p:cNvPr id="20" name="Grupo 19"/>
            <p:cNvGrpSpPr/>
            <p:nvPr/>
          </p:nvGrpSpPr>
          <p:grpSpPr>
            <a:xfrm>
              <a:off x="6096805" y="4636858"/>
              <a:ext cx="324000" cy="324000"/>
              <a:chOff x="5805739" y="4647692"/>
              <a:chExt cx="360000" cy="360000"/>
            </a:xfrm>
          </p:grpSpPr>
          <p:sp>
            <p:nvSpPr>
              <p:cNvPr id="76" name="51 Elipse"/>
              <p:cNvSpPr/>
              <p:nvPr/>
            </p:nvSpPr>
            <p:spPr>
              <a:xfrm>
                <a:off x="5805739" y="4647692"/>
                <a:ext cx="360000" cy="360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77" name="56 CuadroTexto"/>
              <p:cNvSpPr txBox="1"/>
              <p:nvPr/>
            </p:nvSpPr>
            <p:spPr>
              <a:xfrm>
                <a:off x="5895971" y="4658415"/>
                <a:ext cx="179536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algn="ctr"/>
                <a:r>
                  <a:rPr lang="es-ES" sz="2200" dirty="0" smtClean="0">
                    <a:solidFill>
                      <a:schemeClr val="bg1"/>
                    </a:solidFill>
                  </a:rPr>
                  <a:t>6</a:t>
                </a:r>
                <a:endParaRPr lang="es-ES" sz="2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4" name="1 CuadroTexto"/>
            <p:cNvSpPr txBox="1"/>
            <p:nvPr/>
          </p:nvSpPr>
          <p:spPr>
            <a:xfrm>
              <a:off x="6480057" y="4278249"/>
              <a:ext cx="2628000" cy="107721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Implicación de cada generación de profesionales en la formación de la siguiente</a:t>
              </a:r>
            </a:p>
          </p:txBody>
        </p:sp>
      </p:grpSp>
      <p:cxnSp>
        <p:nvCxnSpPr>
          <p:cNvPr id="85" name="84 Conector recto de flecha"/>
          <p:cNvCxnSpPr/>
          <p:nvPr/>
        </p:nvCxnSpPr>
        <p:spPr>
          <a:xfrm rot="14400000" flipH="1">
            <a:off x="1313306" y="2753022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/>
          <p:nvPr/>
        </p:nvCxnSpPr>
        <p:spPr>
          <a:xfrm rot="7200000" flipH="1">
            <a:off x="330363" y="2751630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 de flecha"/>
          <p:cNvCxnSpPr/>
          <p:nvPr/>
        </p:nvCxnSpPr>
        <p:spPr>
          <a:xfrm rot="14400000" flipH="1">
            <a:off x="2634545" y="4737062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 de flecha"/>
          <p:cNvCxnSpPr/>
          <p:nvPr/>
        </p:nvCxnSpPr>
        <p:spPr>
          <a:xfrm rot="-3600000" flipH="1">
            <a:off x="2742330" y="2751630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 de flecha"/>
          <p:cNvCxnSpPr/>
          <p:nvPr/>
        </p:nvCxnSpPr>
        <p:spPr>
          <a:xfrm rot="3600000" flipH="1">
            <a:off x="3740990" y="2751630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/>
          <p:nvPr/>
        </p:nvCxnSpPr>
        <p:spPr>
          <a:xfrm rot="3600000" flipH="1">
            <a:off x="324930" y="4737062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 rot="7200000" flipH="1">
            <a:off x="3778126" y="4657852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recto de flecha"/>
          <p:cNvCxnSpPr/>
          <p:nvPr/>
        </p:nvCxnSpPr>
        <p:spPr>
          <a:xfrm rot="7200000" flipH="1">
            <a:off x="1326894" y="4753890"/>
            <a:ext cx="18000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78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800" dirty="0">
                <a:latin typeface="Calibri" pitchFamily="34" charset="0"/>
              </a:rPr>
              <a:t>4</a:t>
            </a:r>
            <a:r>
              <a:rPr lang="es-ES" sz="1800" dirty="0" smtClean="0">
                <a:latin typeface="Calibri" pitchFamily="34" charset="0"/>
              </a:rPr>
              <a:t>. </a:t>
            </a:r>
            <a:r>
              <a:rPr lang="es-ES" altLang="es-ES" sz="1800" dirty="0" smtClean="0">
                <a:latin typeface="Calibri" pitchFamily="34" charset="0"/>
              </a:rPr>
              <a:t>EL DESARROLLO PROFESIONAL. EL SEGUNDO PILAR DEL FORTALECIMIENTO </a:t>
            </a:r>
            <a:endParaRPr lang="es-ES_tradnl" sz="1800" cap="small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692150"/>
            <a:ext cx="8545513" cy="369332"/>
          </a:xfrm>
        </p:spPr>
        <p:txBody>
          <a:bodyPr/>
          <a:lstStyle/>
          <a:p>
            <a:pPr lvl="0"/>
            <a:r>
              <a:rPr lang="es-ES" altLang="es-ES" dirty="0" smtClean="0"/>
              <a:t>La </a:t>
            </a:r>
            <a:r>
              <a:rPr lang="es-ES" altLang="es-ES" dirty="0"/>
              <a:t>necesidad de una gestión moderna del talento </a:t>
            </a:r>
            <a:r>
              <a:rPr lang="es-ES" altLang="es-ES" dirty="0" smtClean="0"/>
              <a:t>docente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251999" y="1319677"/>
            <a:ext cx="864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just" defTabSz="914400" rtl="0" eaLnBrk="0" fontAlgn="base" latinLnBrk="0" hangingPunct="0">
              <a:spcBef>
                <a:spcPct val="100000"/>
              </a:spcBef>
              <a:spcAft>
                <a:spcPct val="0"/>
              </a:spcAft>
              <a:buClr>
                <a:srgbClr val="596E97"/>
              </a:buClr>
              <a:buSzPct val="120000"/>
              <a:buFont typeface="Wingdings" panose="05000000000000000000" pitchFamily="2" charset="2"/>
              <a:buChar char="q"/>
              <a:defRPr lang="es-ES_tradnl" altLang="es-ES" sz="1800" b="0" ker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30238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192929"/>
              </a:buClr>
              <a:buFont typeface="Wingdings" panose="05000000000000000000" pitchFamily="2" charset="2"/>
              <a:buChar char="Ø"/>
              <a:defRPr lang="es-ES_tradnl" altLang="es-ES" sz="1800" ker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00113" indent="-269875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37545B"/>
              </a:buClr>
              <a:buFont typeface="Wingdings" panose="05000000000000000000" pitchFamily="2" charset="2"/>
              <a:buChar char="ü"/>
              <a:defRPr lang="es-ES_tradnl" altLang="es-ES" sz="1800" ker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165225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Wingdings" panose="05000000000000000000" pitchFamily="2" charset="2"/>
              <a:buChar char="§"/>
              <a:defRPr lang="es-ES_tradnl" altLang="es-ES" sz="1800" ker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165225" indent="266700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Courier New" panose="02070309020205020404" pitchFamily="49" charset="0"/>
              <a:buChar char="o"/>
              <a:defRPr lang="es-ES_tradnl" altLang="es-ES" sz="1800" ker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19875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6pPr>
            <a:lvl7pPr marL="24447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7pPr>
            <a:lvl8pPr marL="29019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8pPr>
            <a:lvl9pPr marL="33591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s-ES" altLang="es-ES" sz="1600" b="1" dirty="0"/>
              <a:t>Evolución de la urgencia por aprender con la antigüedad en el puesto</a:t>
            </a:r>
            <a:endParaRPr lang="es-ES" sz="1600" b="1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1691999" y="5559006"/>
            <a:ext cx="5760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just" defTabSz="914400" rtl="0" eaLnBrk="0" fontAlgn="base" latinLnBrk="0" hangingPunct="0">
              <a:spcBef>
                <a:spcPct val="100000"/>
              </a:spcBef>
              <a:spcAft>
                <a:spcPct val="0"/>
              </a:spcAft>
              <a:buClr>
                <a:srgbClr val="596E97"/>
              </a:buClr>
              <a:buSzPct val="120000"/>
              <a:buFont typeface="Wingdings" panose="05000000000000000000" pitchFamily="2" charset="2"/>
              <a:buChar char="q"/>
              <a:defRPr lang="es-ES_tradnl" altLang="es-ES" sz="1800" b="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30238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192929"/>
              </a:buClr>
              <a:buFont typeface="Wingdings" panose="05000000000000000000" pitchFamily="2" charset="2"/>
              <a:buChar char="Ø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00113" indent="-269875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37545B"/>
              </a:buClr>
              <a:buFont typeface="Wingdings" panose="05000000000000000000" pitchFamily="2" charset="2"/>
              <a:buChar char="ü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165225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Wingdings" panose="05000000000000000000" pitchFamily="2" charset="2"/>
              <a:buChar char="§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165225" indent="266700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Courier New" panose="02070309020205020404" pitchFamily="49" charset="0"/>
              <a:buChar char="o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19875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6pPr>
            <a:lvl7pPr marL="24447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7pPr>
            <a:lvl8pPr marL="29019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8pPr>
            <a:lvl9pPr marL="33591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s-ES" sz="1200" i="1" dirty="0" smtClean="0"/>
              <a:t>Fuente: </a:t>
            </a:r>
            <a:r>
              <a:rPr lang="es-ES" altLang="es-ES" sz="1200" dirty="0"/>
              <a:t>MAC BEATH, J. (2012). </a:t>
            </a:r>
            <a:r>
              <a:rPr lang="es-ES" altLang="es-ES" sz="1200" i="1" dirty="0" err="1"/>
              <a:t>Future</a:t>
            </a:r>
            <a:r>
              <a:rPr lang="es-ES" altLang="es-ES" sz="1200" i="1" dirty="0"/>
              <a:t> of </a:t>
            </a:r>
            <a:r>
              <a:rPr lang="es-ES" altLang="es-ES" sz="1200" i="1" dirty="0" err="1"/>
              <a:t>Teaching</a:t>
            </a:r>
            <a:r>
              <a:rPr lang="es-ES" altLang="es-ES" sz="1200" i="1" dirty="0"/>
              <a:t> </a:t>
            </a:r>
            <a:r>
              <a:rPr lang="es-ES" altLang="es-ES" sz="1200" i="1" dirty="0" err="1"/>
              <a:t>Profession</a:t>
            </a:r>
            <a:r>
              <a:rPr lang="es-ES" altLang="es-ES" sz="1200" dirty="0" smtClean="0"/>
              <a:t>.</a:t>
            </a:r>
            <a:endParaRPr lang="es-ES_tradnl" altLang="es-ES" sz="12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000" y="1747789"/>
            <a:ext cx="5760000" cy="3769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745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800" dirty="0">
                <a:latin typeface="Calibri" pitchFamily="34" charset="0"/>
              </a:rPr>
              <a:t>4. </a:t>
            </a:r>
            <a:r>
              <a:rPr lang="es-ES" altLang="es-ES" sz="1800" dirty="0">
                <a:latin typeface="Calibri" pitchFamily="34" charset="0"/>
              </a:rPr>
              <a:t>EL DESARROLLO </a:t>
            </a:r>
            <a:r>
              <a:rPr lang="es-ES" altLang="es-ES" sz="1800" dirty="0" smtClean="0">
                <a:latin typeface="Calibri" pitchFamily="34" charset="0"/>
              </a:rPr>
              <a:t>PROFESIONAL. </a:t>
            </a:r>
            <a:r>
              <a:rPr lang="es-ES" altLang="es-ES" sz="1800" dirty="0">
                <a:latin typeface="Calibri" pitchFamily="34" charset="0"/>
              </a:rPr>
              <a:t>EL SEGUNDO PILAR DEL FORTALECIMIENTO   </a:t>
            </a:r>
            <a:endParaRPr lang="es-ES_tradnl" sz="1800" cap="small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692150"/>
            <a:ext cx="8545513" cy="923330"/>
          </a:xfrm>
        </p:spPr>
        <p:txBody>
          <a:bodyPr/>
          <a:lstStyle/>
          <a:p>
            <a:pPr lvl="0"/>
            <a:r>
              <a:rPr lang="es-ES" altLang="es-ES" dirty="0" smtClean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es-ES" altLang="es-ES" dirty="0">
                <a:solidFill>
                  <a:schemeClr val="accent6">
                    <a:lumMod val="75000"/>
                  </a:schemeClr>
                </a:solidFill>
              </a:rPr>
              <a:t>necesidad de una gestión moderna del talento </a:t>
            </a:r>
            <a:r>
              <a:rPr lang="es-ES" altLang="es-ES" dirty="0" smtClean="0">
                <a:solidFill>
                  <a:schemeClr val="accent6">
                    <a:lumMod val="75000"/>
                  </a:schemeClr>
                </a:solidFill>
              </a:rPr>
              <a:t>docente</a:t>
            </a:r>
          </a:p>
          <a:p>
            <a:r>
              <a:rPr lang="es-ES" altLang="es-ES" dirty="0"/>
              <a:t>El </a:t>
            </a:r>
            <a:r>
              <a:rPr lang="es-ES" altLang="es-ES" cap="small" dirty="0" smtClean="0"/>
              <a:t>Plan </a:t>
            </a:r>
            <a:r>
              <a:rPr lang="es-ES" altLang="es-ES" cap="small" dirty="0"/>
              <a:t>de </a:t>
            </a:r>
            <a:r>
              <a:rPr lang="es-ES" altLang="es-ES" cap="small" dirty="0" smtClean="0"/>
              <a:t>carrera</a:t>
            </a:r>
            <a:r>
              <a:rPr lang="es-ES" altLang="es-ES" dirty="0" smtClean="0"/>
              <a:t>: una herramienta post-burocrática </a:t>
            </a:r>
            <a:r>
              <a:rPr lang="es-ES" altLang="es-ES" dirty="0"/>
              <a:t>de gestión del talento </a:t>
            </a:r>
            <a:r>
              <a:rPr lang="es-ES" altLang="es-ES" dirty="0" smtClean="0"/>
              <a:t>docente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99404"/>
              </p:ext>
            </p:extLst>
          </p:nvPr>
        </p:nvGraphicFramePr>
        <p:xfrm>
          <a:off x="323530" y="2492896"/>
          <a:ext cx="8640958" cy="276352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439571"/>
                <a:gridCol w="1439571"/>
                <a:gridCol w="1440454"/>
                <a:gridCol w="1440454"/>
                <a:gridCol w="1440454"/>
                <a:gridCol w="1440454"/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Tramo o grado</a:t>
                      </a:r>
                      <a:endParaRPr lang="es-ES_tradnl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>
                          <a:effectLst/>
                        </a:rPr>
                        <a:t>1.º</a:t>
                      </a:r>
                      <a:endParaRPr lang="es-ES_tradnl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2.º</a:t>
                      </a:r>
                      <a:endParaRPr lang="es-ES_tradnl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3.º</a:t>
                      </a:r>
                      <a:endParaRPr lang="es-ES_tradnl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4.º</a:t>
                      </a:r>
                      <a:endParaRPr lang="es-ES_tradnl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5.º</a:t>
                      </a:r>
                      <a:endParaRPr lang="es-ES_tradnl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Duración (años)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Destino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IES*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Profesor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de estudios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Inspector de educación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Actualización docente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Actualización docente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Actualización docente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Supervisión 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Supervisión 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Bienal 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promoción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Bienal 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promoción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Bienal 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promoción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Bienal 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promoción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promoción</a:t>
                      </a:r>
                      <a:endParaRPr lang="es-ES_tradn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778333"/>
            <a:ext cx="8640960" cy="62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algn="ctr" eaLnBrk="0" hangingPunct="0">
              <a:lnSpc>
                <a:spcPct val="100000"/>
              </a:lnSpc>
              <a:spcBef>
                <a:spcPct val="100000"/>
              </a:spcBef>
              <a:buClr>
                <a:srgbClr val="596E97"/>
              </a:buClr>
              <a:buSzPct val="120000"/>
              <a:tabLst/>
            </a:pPr>
            <a:r>
              <a:rPr lang="es-ES" altLang="es-ES_tradnl" sz="1600" kern="0" dirty="0" smtClea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+mn-cs"/>
              </a:rPr>
              <a:t>Esquema </a:t>
            </a:r>
            <a:r>
              <a:rPr lang="es-ES" altLang="es-ES_tradnl" sz="1600" kern="0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+mn-cs"/>
              </a:rPr>
              <a:t>simplificado </a:t>
            </a:r>
            <a:r>
              <a:rPr lang="es-ES" altLang="es-ES_tradnl" sz="1600" kern="0" dirty="0" smtClea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+mn-cs"/>
              </a:rPr>
              <a:t>del </a:t>
            </a:r>
            <a:r>
              <a:rPr lang="es-ES" altLang="es-ES_tradnl" sz="1600" b="1" kern="0" cap="small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+mn-cs"/>
              </a:rPr>
              <a:t>Plan de carrera </a:t>
            </a:r>
            <a:r>
              <a:rPr lang="es-ES" altLang="es-ES_tradnl" sz="1600" kern="0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+mn-cs"/>
              </a:rPr>
              <a:t>para una trayectoria hipotética de un </a:t>
            </a:r>
            <a:r>
              <a:rPr lang="es-ES" altLang="es-ES_tradnl" sz="1600" kern="0" dirty="0" smtClea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+mn-cs"/>
              </a:rPr>
              <a:t>docente </a:t>
            </a:r>
            <a:r>
              <a:rPr lang="es-ES" altLang="es-ES_tradnl" sz="1600" kern="0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+mn-cs"/>
              </a:rPr>
              <a:t>de </a:t>
            </a:r>
            <a:r>
              <a:rPr lang="es-ES" altLang="es-ES_tradnl" sz="1600" kern="0" dirty="0" smtClea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+mn-cs"/>
              </a:rPr>
              <a:t>educación secundaria</a:t>
            </a:r>
            <a:endParaRPr lang="es-ES" altLang="es-ES_tradnl" sz="1600" kern="0" dirty="0">
              <a:solidFill>
                <a:schemeClr val="accent6">
                  <a:lumMod val="50000"/>
                </a:schemeClr>
              </a:solidFill>
              <a:latin typeface="Corbel" panose="020B0503020204020204" pitchFamily="34" charset="0"/>
              <a:cs typeface="+mn-cs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5334002"/>
            <a:ext cx="8640960" cy="34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eaLnBrk="0" hangingPunct="0">
              <a:lnSpc>
                <a:spcPct val="100000"/>
              </a:lnSpc>
              <a:spcBef>
                <a:spcPct val="100000"/>
              </a:spcBef>
              <a:buClr>
                <a:srgbClr val="596E97"/>
              </a:buClr>
              <a:buSzPct val="120000"/>
              <a:tabLst/>
            </a:pPr>
            <a:r>
              <a:rPr lang="es-ES" altLang="es-ES_tradnl" sz="1400" kern="0" dirty="0" smtClean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+mn-cs"/>
              </a:rPr>
              <a:t>*</a:t>
            </a:r>
            <a:r>
              <a:rPr lang="es-ES" altLang="es-ES_tradnl" sz="1400" kern="0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cs typeface="+mn-cs"/>
              </a:rPr>
              <a:t>IES (Instituto de Educación Secundaria</a:t>
            </a:r>
            <a:r>
              <a:rPr kumimoji="0" lang="es-ES" altLang="es-ES_tradnl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)</a:t>
            </a:r>
            <a:endParaRPr kumimoji="0" lang="es-ES" altLang="es-ES_tradnl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5888305"/>
            <a:ext cx="885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smtClean="0"/>
              <a:t>Fuente:</a:t>
            </a:r>
            <a:r>
              <a:rPr lang="es-ES" sz="1200" dirty="0" smtClean="0"/>
              <a:t> LÓPEZ RUPÉREZ F.( 2014). </a:t>
            </a:r>
            <a:r>
              <a:rPr lang="es-ES" sz="1200" i="1" dirty="0" smtClean="0"/>
              <a:t>Fortalecer la profesión docente. Un desafío crucial . </a:t>
            </a:r>
            <a:r>
              <a:rPr lang="es-ES" sz="1200" dirty="0" smtClean="0"/>
              <a:t>Narcea </a:t>
            </a:r>
            <a:r>
              <a:rPr lang="es-ES" sz="1200" dirty="0" err="1" smtClean="0"/>
              <a:t>Ediciones.Madrid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0404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1800" dirty="0" smtClean="0">
                <a:latin typeface="Calibri" pitchFamily="34" charset="0"/>
              </a:rPr>
              <a:t>1. INTRODUCCIÓN: EDUCACIÓN LIBERAL Y ENSEÑANZAS DE BACHILLERATO</a:t>
            </a:r>
            <a:endParaRPr lang="es-ES_tradnl" sz="1800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20688"/>
            <a:ext cx="8545513" cy="5795433"/>
          </a:xfrm>
        </p:spPr>
        <p:txBody>
          <a:bodyPr/>
          <a:lstStyle/>
          <a:p>
            <a:pPr lvl="0">
              <a:buClr>
                <a:srgbClr val="596E97"/>
              </a:buClr>
            </a:pPr>
            <a:r>
              <a:rPr lang="es-ES" dirty="0" smtClean="0"/>
              <a:t>Sobre el concepto de educación liberal</a:t>
            </a:r>
          </a:p>
          <a:p>
            <a:pPr marL="0" lvl="0" indent="0">
              <a:spcBef>
                <a:spcPts val="0"/>
              </a:spcBef>
              <a:buClr>
                <a:srgbClr val="596E97"/>
              </a:buClr>
              <a:buNone/>
            </a:pPr>
            <a:r>
              <a:rPr lang="es-ES" dirty="0"/>
              <a:t> </a:t>
            </a:r>
            <a:r>
              <a:rPr lang="es-ES" dirty="0" smtClean="0"/>
              <a:t>      “</a:t>
            </a:r>
            <a:r>
              <a:rPr lang="es-ES" i="1" dirty="0" smtClean="0"/>
              <a:t>La educación liberal es una educación en la cultura o hacia la cultura en tanto que   </a:t>
            </a:r>
          </a:p>
          <a:p>
            <a:pPr marL="0" lvl="0" indent="0">
              <a:spcBef>
                <a:spcPts val="0"/>
              </a:spcBef>
              <a:buClr>
                <a:srgbClr val="596E97"/>
              </a:buClr>
              <a:buNone/>
            </a:pPr>
            <a:r>
              <a:rPr lang="es-ES" i="1" dirty="0"/>
              <a:t> </a:t>
            </a:r>
            <a:r>
              <a:rPr lang="es-ES" i="1" dirty="0" smtClean="0"/>
              <a:t>        cultivo del intelecto y mejora de sus facultades</a:t>
            </a:r>
            <a:r>
              <a:rPr lang="es-ES" dirty="0" smtClean="0"/>
              <a:t>”   (Le0 Strauss)</a:t>
            </a:r>
          </a:p>
          <a:p>
            <a:pPr lvl="0">
              <a:buClr>
                <a:srgbClr val="596E97"/>
              </a:buClr>
            </a:pPr>
            <a:r>
              <a:rPr lang="es-ES" dirty="0" smtClean="0"/>
              <a:t>El enfoque humanista de la educación liberal</a:t>
            </a:r>
          </a:p>
          <a:p>
            <a:pPr lvl="0">
              <a:buClr>
                <a:srgbClr val="596E97"/>
              </a:buClr>
            </a:pPr>
            <a:r>
              <a:rPr lang="es-ES" dirty="0" smtClean="0"/>
              <a:t>Las enseñanzas del Bachillerato y la educación liberal</a:t>
            </a:r>
          </a:p>
          <a:p>
            <a:pPr lvl="1">
              <a:lnSpc>
                <a:spcPct val="100000"/>
              </a:lnSpc>
            </a:pPr>
            <a:r>
              <a:rPr lang="es-ES" dirty="0" smtClean="0"/>
              <a:t>“</a:t>
            </a:r>
            <a:r>
              <a:rPr lang="es-ES" i="1" dirty="0" smtClean="0"/>
              <a:t>Uno es de donde hizo el Bachillerato</a:t>
            </a:r>
            <a:r>
              <a:rPr lang="es-ES" dirty="0" smtClean="0"/>
              <a:t>” (Max </a:t>
            </a:r>
            <a:r>
              <a:rPr lang="es-ES" dirty="0" err="1" smtClean="0"/>
              <a:t>Aub</a:t>
            </a:r>
            <a:r>
              <a:rPr lang="es-ES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s-ES" i="1" dirty="0"/>
              <a:t>“¿Qué es un hombre sino una madre y un bachillerato</a:t>
            </a:r>
            <a:r>
              <a:rPr lang="es-ES" dirty="0"/>
              <a:t>”? (Fabián </a:t>
            </a:r>
            <a:r>
              <a:rPr lang="es-ES" dirty="0" err="1"/>
              <a:t>Estapé</a:t>
            </a:r>
            <a:r>
              <a:rPr lang="es-ES" dirty="0" smtClean="0"/>
              <a:t>)</a:t>
            </a:r>
          </a:p>
          <a:p>
            <a:pPr lvl="0">
              <a:buClr>
                <a:srgbClr val="596E97"/>
              </a:buClr>
            </a:pPr>
            <a:r>
              <a:rPr lang="es-ES" dirty="0" smtClean="0"/>
              <a:t>La necesidad de un bachillerato sólido. El ejemplo de la vieja Europa</a:t>
            </a:r>
          </a:p>
          <a:p>
            <a:pPr lvl="0">
              <a:buClr>
                <a:srgbClr val="596E97"/>
              </a:buClr>
            </a:pPr>
            <a:r>
              <a:rPr lang="es-ES" dirty="0" smtClean="0"/>
              <a:t>Avance</a:t>
            </a:r>
          </a:p>
          <a:p>
            <a:pPr marL="720000" lvl="0">
              <a:spcBef>
                <a:spcPts val="600"/>
              </a:spcBef>
              <a:buClr>
                <a:srgbClr val="596E97"/>
              </a:buClr>
              <a:buFont typeface="Wingdings" panose="05000000000000000000" pitchFamily="2" charset="2"/>
              <a:buChar char="Ø"/>
            </a:pPr>
            <a:r>
              <a:rPr lang="es-ES" dirty="0" smtClean="0"/>
              <a:t>El profesorado como factor crucial de calidad</a:t>
            </a:r>
            <a:endParaRPr lang="es-ES_tradnl" dirty="0"/>
          </a:p>
          <a:p>
            <a:pPr marL="720000" lvl="0">
              <a:spcBef>
                <a:spcPts val="600"/>
              </a:spcBef>
              <a:buClr>
                <a:srgbClr val="596E97"/>
              </a:buClr>
              <a:buFont typeface="Wingdings" panose="05000000000000000000" pitchFamily="2" charset="2"/>
              <a:buChar char="Ø"/>
            </a:pPr>
            <a:r>
              <a:rPr lang="es-ES_tradnl" dirty="0" smtClean="0"/>
              <a:t>La selección y la formación inicial. El modelo MIR</a:t>
            </a:r>
            <a:endParaRPr lang="es-ES_tradnl" dirty="0"/>
          </a:p>
          <a:p>
            <a:pPr marL="720000" lvl="0">
              <a:spcBef>
                <a:spcPts val="600"/>
              </a:spcBef>
              <a:buClr>
                <a:srgbClr val="596E97"/>
              </a:buClr>
              <a:buFont typeface="Wingdings" panose="05000000000000000000" pitchFamily="2" charset="2"/>
              <a:buChar char="Ø"/>
            </a:pPr>
            <a:r>
              <a:rPr lang="es-ES" dirty="0" smtClean="0"/>
              <a:t>El desarrollo profesional. El segundo pilar del fortalecimiento</a:t>
            </a:r>
          </a:p>
          <a:p>
            <a:pPr marL="720000" lvl="0">
              <a:spcBef>
                <a:spcPts val="600"/>
              </a:spcBef>
              <a:buClr>
                <a:srgbClr val="596E97"/>
              </a:buClr>
              <a:buFont typeface="Wingdings" panose="05000000000000000000" pitchFamily="2" charset="2"/>
              <a:buChar char="Ø"/>
            </a:pPr>
            <a:r>
              <a:rPr lang="es-ES" dirty="0" smtClean="0"/>
              <a:t>Una visión integrada</a:t>
            </a:r>
          </a:p>
          <a:p>
            <a:pPr marL="720000" lvl="0">
              <a:spcBef>
                <a:spcPts val="600"/>
              </a:spcBef>
              <a:buClr>
                <a:srgbClr val="596E97"/>
              </a:buClr>
              <a:buFont typeface="Wingdings" panose="05000000000000000000" pitchFamily="2" charset="2"/>
              <a:buChar char="Ø"/>
            </a:pPr>
            <a:r>
              <a:rPr lang="es-ES" dirty="0" smtClean="0"/>
              <a:t>A </a:t>
            </a:r>
            <a:r>
              <a:rPr lang="es-ES" dirty="0"/>
              <a:t>modo de </a:t>
            </a:r>
            <a:r>
              <a:rPr lang="es-ES" dirty="0" smtClean="0"/>
              <a:t>conclusión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8719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60 Conector recto de flecha"/>
          <p:cNvCxnSpPr/>
          <p:nvPr/>
        </p:nvCxnSpPr>
        <p:spPr>
          <a:xfrm rot="10800000">
            <a:off x="2339952" y="985283"/>
            <a:ext cx="1800000" cy="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>
            <a:off x="1475849" y="3544068"/>
            <a:ext cx="1472466" cy="1070771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/>
          <p:nvPr/>
        </p:nvCxnSpPr>
        <p:spPr>
          <a:xfrm flipH="1">
            <a:off x="3236093" y="2956420"/>
            <a:ext cx="0" cy="151200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>
            <a:off x="3011119" y="4523375"/>
            <a:ext cx="440083" cy="440083"/>
            <a:chOff x="3011119" y="5357561"/>
            <a:chExt cx="440083" cy="440083"/>
          </a:xfrm>
        </p:grpSpPr>
        <p:sp>
          <p:nvSpPr>
            <p:cNvPr id="22" name="21 Elipse"/>
            <p:cNvSpPr/>
            <p:nvPr/>
          </p:nvSpPr>
          <p:spPr>
            <a:xfrm>
              <a:off x="3011119" y="5357561"/>
              <a:ext cx="440083" cy="44008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3159826" y="5408325"/>
              <a:ext cx="142668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dirty="0" smtClean="0">
                  <a:solidFill>
                    <a:schemeClr val="bg1"/>
                  </a:solidFill>
                </a:rPr>
                <a:t>3</a:t>
              </a:r>
              <a:endParaRPr lang="es-ES" sz="2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1035766" y="3085411"/>
            <a:ext cx="440083" cy="440083"/>
            <a:chOff x="1035766" y="3085411"/>
            <a:chExt cx="440083" cy="440083"/>
          </a:xfrm>
        </p:grpSpPr>
        <p:sp>
          <p:nvSpPr>
            <p:cNvPr id="25" name="24 Elipse"/>
            <p:cNvSpPr/>
            <p:nvPr/>
          </p:nvSpPr>
          <p:spPr>
            <a:xfrm>
              <a:off x="1035766" y="3085411"/>
              <a:ext cx="440083" cy="44008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1114743" y="3136175"/>
              <a:ext cx="201978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spc="-300" dirty="0" smtClean="0">
                  <a:solidFill>
                    <a:schemeClr val="bg1"/>
                  </a:solidFill>
                </a:rPr>
                <a:t>11</a:t>
              </a:r>
              <a:endParaRPr lang="es-ES" sz="2200" b="1" spc="-3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4966032" y="3085410"/>
            <a:ext cx="440083" cy="440083"/>
            <a:chOff x="4966032" y="3085410"/>
            <a:chExt cx="440083" cy="440083"/>
          </a:xfrm>
        </p:grpSpPr>
        <p:sp>
          <p:nvSpPr>
            <p:cNvPr id="28" name="27 Elipse"/>
            <p:cNvSpPr/>
            <p:nvPr/>
          </p:nvSpPr>
          <p:spPr>
            <a:xfrm>
              <a:off x="4966032" y="3085410"/>
              <a:ext cx="440083" cy="44008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5117789" y="3110597"/>
              <a:ext cx="155492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dirty="0" smtClean="0">
                  <a:solidFill>
                    <a:schemeClr val="bg1"/>
                  </a:solidFill>
                </a:rPr>
                <a:t>9</a:t>
              </a:r>
              <a:endParaRPr lang="es-ES" sz="2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1812635" y="764704"/>
            <a:ext cx="440083" cy="440083"/>
            <a:chOff x="1812635" y="764704"/>
            <a:chExt cx="440083" cy="440083"/>
          </a:xfrm>
        </p:grpSpPr>
        <p:sp>
          <p:nvSpPr>
            <p:cNvPr id="31" name="30 Elipse"/>
            <p:cNvSpPr/>
            <p:nvPr/>
          </p:nvSpPr>
          <p:spPr>
            <a:xfrm>
              <a:off x="1812635" y="764704"/>
              <a:ext cx="440083" cy="44008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1891612" y="815468"/>
              <a:ext cx="203582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spc="-300" dirty="0" smtClean="0">
                  <a:solidFill>
                    <a:schemeClr val="bg1"/>
                  </a:solidFill>
                </a:rPr>
                <a:t>12</a:t>
              </a:r>
              <a:endParaRPr lang="es-ES" sz="2200" b="1" spc="-3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4228866" y="764704"/>
            <a:ext cx="440083" cy="440083"/>
            <a:chOff x="4228866" y="764704"/>
            <a:chExt cx="440083" cy="440083"/>
          </a:xfrm>
        </p:grpSpPr>
        <p:sp>
          <p:nvSpPr>
            <p:cNvPr id="34" name="33 Elipse"/>
            <p:cNvSpPr/>
            <p:nvPr/>
          </p:nvSpPr>
          <p:spPr>
            <a:xfrm>
              <a:off x="4228866" y="764704"/>
              <a:ext cx="440083" cy="44008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4368757" y="815468"/>
              <a:ext cx="137858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spc="-150" dirty="0" smtClean="0">
                  <a:solidFill>
                    <a:schemeClr val="bg1"/>
                  </a:solidFill>
                </a:rPr>
                <a:t>8</a:t>
              </a:r>
              <a:endParaRPr lang="es-ES" sz="2200" b="1" spc="-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3011118" y="2442489"/>
            <a:ext cx="440083" cy="440083"/>
            <a:chOff x="3011118" y="2442489"/>
            <a:chExt cx="440083" cy="440083"/>
          </a:xfrm>
          <a:solidFill>
            <a:srgbClr val="7030A0"/>
          </a:solidFill>
        </p:grpSpPr>
        <p:sp>
          <p:nvSpPr>
            <p:cNvPr id="37" name="36 Elipse"/>
            <p:cNvSpPr/>
            <p:nvPr/>
          </p:nvSpPr>
          <p:spPr>
            <a:xfrm>
              <a:off x="3011118" y="2442489"/>
              <a:ext cx="440083" cy="44008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3088492" y="2493253"/>
              <a:ext cx="285335" cy="33855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r>
                <a:rPr lang="es-ES" sz="2200" b="1" dirty="0" smtClean="0">
                  <a:solidFill>
                    <a:schemeClr val="bg1"/>
                  </a:solidFill>
                </a:rPr>
                <a:t>10</a:t>
              </a:r>
              <a:endParaRPr lang="es-ES" sz="2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+mj-lt"/>
              </a:rPr>
              <a:t>El plan de carrera profesional</a:t>
            </a:r>
            <a:endParaRPr lang="es-ES" dirty="0">
              <a:latin typeface="+mj-lt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6112948" y="620688"/>
            <a:ext cx="2992770" cy="584775"/>
            <a:chOff x="6223702" y="2451047"/>
            <a:chExt cx="2992770" cy="584775"/>
          </a:xfrm>
        </p:grpSpPr>
        <p:grpSp>
          <p:nvGrpSpPr>
            <p:cNvPr id="51" name="Grupo 50"/>
            <p:cNvGrpSpPr/>
            <p:nvPr/>
          </p:nvGrpSpPr>
          <p:grpSpPr>
            <a:xfrm>
              <a:off x="6223702" y="2581434"/>
              <a:ext cx="324000" cy="324000"/>
              <a:chOff x="5842152" y="2343776"/>
              <a:chExt cx="360000" cy="360000"/>
            </a:xfrm>
          </p:grpSpPr>
          <p:sp>
            <p:nvSpPr>
              <p:cNvPr id="80" name="66 Elipse"/>
              <p:cNvSpPr/>
              <p:nvPr/>
            </p:nvSpPr>
            <p:spPr>
              <a:xfrm>
                <a:off x="5842152" y="2343776"/>
                <a:ext cx="360000" cy="360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81" name="67 CuadroTexto"/>
              <p:cNvSpPr txBox="1"/>
              <p:nvPr/>
            </p:nvSpPr>
            <p:spPr>
              <a:xfrm>
                <a:off x="5940221" y="2369889"/>
                <a:ext cx="1638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algn="ctr"/>
                <a:r>
                  <a:rPr lang="es-ES" dirty="0" smtClean="0">
                    <a:solidFill>
                      <a:schemeClr val="bg1"/>
                    </a:solidFill>
                  </a:rPr>
                  <a:t>3</a:t>
                </a:r>
                <a:endParaRPr lang="es-E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0" name="1 CuadroTexto"/>
            <p:cNvSpPr txBox="1"/>
            <p:nvPr/>
          </p:nvSpPr>
          <p:spPr>
            <a:xfrm>
              <a:off x="6588472" y="2451047"/>
              <a:ext cx="2628000" cy="584775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Fortalecimiento de la profesión </a:t>
              </a:r>
              <a:r>
                <a:rPr lang="es-ES" sz="1600" dirty="0" smtClean="0">
                  <a:solidFill>
                    <a:schemeClr val="accent6">
                      <a:lumMod val="75000"/>
                    </a:schemeClr>
                  </a:solidFill>
                </a:rPr>
                <a:t>docente</a:t>
              </a:r>
              <a:endParaRPr lang="es-ES" sz="16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6112948" y="1568788"/>
            <a:ext cx="2448582" cy="338554"/>
            <a:chOff x="6177253" y="651942"/>
            <a:chExt cx="2448582" cy="338554"/>
          </a:xfrm>
        </p:grpSpPr>
        <p:grpSp>
          <p:nvGrpSpPr>
            <p:cNvPr id="43" name="Grupo 42"/>
            <p:cNvGrpSpPr/>
            <p:nvPr/>
          </p:nvGrpSpPr>
          <p:grpSpPr>
            <a:xfrm>
              <a:off x="6177253" y="666183"/>
              <a:ext cx="318700" cy="310072"/>
              <a:chOff x="5841958" y="2977116"/>
              <a:chExt cx="360000" cy="360000"/>
            </a:xfrm>
          </p:grpSpPr>
          <p:sp>
            <p:nvSpPr>
              <p:cNvPr id="86" name="39 Elipse"/>
              <p:cNvSpPr/>
              <p:nvPr/>
            </p:nvSpPr>
            <p:spPr>
              <a:xfrm>
                <a:off x="5841958" y="2977116"/>
                <a:ext cx="360000" cy="3600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87" name="40 CuadroTexto"/>
              <p:cNvSpPr txBox="1"/>
              <p:nvPr/>
            </p:nvSpPr>
            <p:spPr>
              <a:xfrm>
                <a:off x="5938665" y="2996316"/>
                <a:ext cx="166587" cy="32160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algn="ctr"/>
                <a:r>
                  <a:rPr lang="es-ES" dirty="0" smtClean="0">
                    <a:solidFill>
                      <a:schemeClr val="bg1"/>
                    </a:solidFill>
                  </a:rPr>
                  <a:t>8</a:t>
                </a:r>
                <a:endParaRPr lang="es-E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2" name="1 CuadroTexto"/>
            <p:cNvSpPr txBox="1"/>
            <p:nvPr/>
          </p:nvSpPr>
          <p:spPr>
            <a:xfrm>
              <a:off x="6536638" y="651942"/>
              <a:ext cx="2089197" cy="338554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Evaluación</a:t>
              </a: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6112948" y="2270667"/>
            <a:ext cx="2783674" cy="338554"/>
            <a:chOff x="6112948" y="3664703"/>
            <a:chExt cx="2783674" cy="338554"/>
          </a:xfrm>
        </p:grpSpPr>
        <p:grpSp>
          <p:nvGrpSpPr>
            <p:cNvPr id="3" name="2 Grupo"/>
            <p:cNvGrpSpPr/>
            <p:nvPr/>
          </p:nvGrpSpPr>
          <p:grpSpPr>
            <a:xfrm>
              <a:off x="6112948" y="3669968"/>
              <a:ext cx="328401" cy="310072"/>
              <a:chOff x="6112948" y="3669968"/>
              <a:chExt cx="328401" cy="310072"/>
            </a:xfrm>
          </p:grpSpPr>
          <p:sp>
            <p:nvSpPr>
              <p:cNvPr id="92" name="39 Elipse"/>
              <p:cNvSpPr/>
              <p:nvPr/>
            </p:nvSpPr>
            <p:spPr>
              <a:xfrm>
                <a:off x="6112948" y="3669968"/>
                <a:ext cx="328401" cy="310072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79" name="59 CuadroTexto"/>
              <p:cNvSpPr txBox="1"/>
              <p:nvPr/>
            </p:nvSpPr>
            <p:spPr>
              <a:xfrm>
                <a:off x="6193349" y="3739713"/>
                <a:ext cx="167598" cy="17058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algn="ctr"/>
                <a:r>
                  <a:rPr lang="es-ES" dirty="0" smtClean="0">
                    <a:solidFill>
                      <a:schemeClr val="bg1"/>
                    </a:solidFill>
                  </a:rPr>
                  <a:t>9</a:t>
                </a:r>
                <a:endParaRPr lang="es-E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0" name="1 CuadroTexto"/>
            <p:cNvSpPr txBox="1"/>
            <p:nvPr/>
          </p:nvSpPr>
          <p:spPr>
            <a:xfrm>
              <a:off x="6479745" y="3664703"/>
              <a:ext cx="2416877" cy="338554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Formación </a:t>
              </a:r>
              <a:r>
                <a:rPr lang="es-ES" sz="1600" dirty="0" smtClean="0">
                  <a:solidFill>
                    <a:schemeClr val="accent6">
                      <a:lumMod val="75000"/>
                    </a:schemeClr>
                  </a:solidFill>
                </a:rPr>
                <a:t>permanente</a:t>
              </a:r>
              <a:endParaRPr lang="es-ES" sz="16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6112948" y="3674425"/>
            <a:ext cx="2448582" cy="338554"/>
            <a:chOff x="6177253" y="2253331"/>
            <a:chExt cx="2448582" cy="338554"/>
          </a:xfrm>
        </p:grpSpPr>
        <p:grpSp>
          <p:nvGrpSpPr>
            <p:cNvPr id="93" name="Grupo 92"/>
            <p:cNvGrpSpPr/>
            <p:nvPr/>
          </p:nvGrpSpPr>
          <p:grpSpPr>
            <a:xfrm>
              <a:off x="6177253" y="2296494"/>
              <a:ext cx="318692" cy="272797"/>
              <a:chOff x="6187742" y="2252443"/>
              <a:chExt cx="323999" cy="285050"/>
            </a:xfrm>
          </p:grpSpPr>
          <p:sp>
            <p:nvSpPr>
              <p:cNvPr id="76" name="46 Elipse"/>
              <p:cNvSpPr/>
              <p:nvPr/>
            </p:nvSpPr>
            <p:spPr>
              <a:xfrm>
                <a:off x="6187742" y="2252443"/>
                <a:ext cx="323999" cy="28505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 b="1" u="sng" dirty="0"/>
              </a:p>
            </p:txBody>
          </p:sp>
          <p:sp>
            <p:nvSpPr>
              <p:cNvPr id="77" name="47 CuadroTexto"/>
              <p:cNvSpPr txBox="1"/>
              <p:nvPr/>
            </p:nvSpPr>
            <p:spPr>
              <a:xfrm>
                <a:off x="6273072" y="2266327"/>
                <a:ext cx="185785" cy="25728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r>
                  <a:rPr lang="es-ES" sz="1600" spc="-300" dirty="0" smtClean="0">
                    <a:solidFill>
                      <a:schemeClr val="bg1"/>
                    </a:solidFill>
                  </a:rPr>
                  <a:t>11</a:t>
                </a:r>
                <a:endParaRPr lang="es-ES" sz="1600" spc="-3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1" name="1 CuadroTexto"/>
            <p:cNvSpPr txBox="1"/>
            <p:nvPr/>
          </p:nvSpPr>
          <p:spPr>
            <a:xfrm>
              <a:off x="6536629" y="2253331"/>
              <a:ext cx="2089206" cy="338554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Promoción</a:t>
              </a: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6112948" y="2972546"/>
            <a:ext cx="2448582" cy="338554"/>
            <a:chOff x="6177253" y="1772767"/>
            <a:chExt cx="2448582" cy="338554"/>
          </a:xfrm>
        </p:grpSpPr>
        <p:grpSp>
          <p:nvGrpSpPr>
            <p:cNvPr id="95" name="Grupo 94"/>
            <p:cNvGrpSpPr/>
            <p:nvPr/>
          </p:nvGrpSpPr>
          <p:grpSpPr>
            <a:xfrm>
              <a:off x="6177253" y="1797292"/>
              <a:ext cx="318692" cy="310072"/>
              <a:chOff x="6187742" y="1780041"/>
              <a:chExt cx="324000" cy="324000"/>
            </a:xfrm>
          </p:grpSpPr>
          <p:sp>
            <p:nvSpPr>
              <p:cNvPr id="74" name="51 Elipse"/>
              <p:cNvSpPr/>
              <p:nvPr/>
            </p:nvSpPr>
            <p:spPr>
              <a:xfrm>
                <a:off x="6187742" y="1780041"/>
                <a:ext cx="324000" cy="3240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75" name="56 CuadroTexto"/>
              <p:cNvSpPr txBox="1"/>
              <p:nvPr/>
            </p:nvSpPr>
            <p:spPr>
              <a:xfrm>
                <a:off x="6238922" y="1797321"/>
                <a:ext cx="221639" cy="289441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algn="ctr"/>
                <a:r>
                  <a:rPr lang="es-ES" spc="-300" dirty="0" smtClean="0">
                    <a:solidFill>
                      <a:schemeClr val="bg1"/>
                    </a:solidFill>
                  </a:rPr>
                  <a:t>10</a:t>
                </a:r>
                <a:endParaRPr lang="es-ES" spc="-3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3" name="1 CuadroTexto"/>
            <p:cNvSpPr txBox="1"/>
            <p:nvPr/>
          </p:nvSpPr>
          <p:spPr>
            <a:xfrm>
              <a:off x="6536629" y="1772767"/>
              <a:ext cx="2089206" cy="338554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Plan de carrera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6112948" y="4376306"/>
            <a:ext cx="2489351" cy="348838"/>
            <a:chOff x="6177253" y="2752201"/>
            <a:chExt cx="2489351" cy="348838"/>
          </a:xfrm>
        </p:grpSpPr>
        <p:grpSp>
          <p:nvGrpSpPr>
            <p:cNvPr id="94" name="Grupo 93"/>
            <p:cNvGrpSpPr/>
            <p:nvPr/>
          </p:nvGrpSpPr>
          <p:grpSpPr>
            <a:xfrm>
              <a:off x="6177253" y="2777039"/>
              <a:ext cx="323999" cy="324000"/>
              <a:chOff x="6187742" y="2759478"/>
              <a:chExt cx="323999" cy="324000"/>
            </a:xfrm>
          </p:grpSpPr>
          <p:sp>
            <p:nvSpPr>
              <p:cNvPr id="89" name="46 Elipse"/>
              <p:cNvSpPr/>
              <p:nvPr/>
            </p:nvSpPr>
            <p:spPr>
              <a:xfrm>
                <a:off x="6187742" y="2759478"/>
                <a:ext cx="323999" cy="3240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  <a:scene3d>
                <a:camera prst="orthographicFront"/>
                <a:lightRig rig="morning" dir="t"/>
              </a:scene3d>
              <a:sp3d prstMaterial="dkEdge">
                <a:bevelT w="270510" h="270510"/>
                <a:bevelB w="270510" h="270510"/>
                <a:extrusionClr>
                  <a:schemeClr val="bg1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u="sng" dirty="0"/>
              </a:p>
            </p:txBody>
          </p:sp>
          <p:sp>
            <p:nvSpPr>
              <p:cNvPr id="90" name="47 CuadroTexto"/>
              <p:cNvSpPr txBox="1"/>
              <p:nvPr/>
            </p:nvSpPr>
            <p:spPr>
              <a:xfrm>
                <a:off x="6240737" y="2782979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r>
                  <a:rPr lang="es-ES" spc="-300" dirty="0" smtClean="0">
                    <a:solidFill>
                      <a:schemeClr val="bg1"/>
                    </a:solidFill>
                  </a:rPr>
                  <a:t>12</a:t>
                </a:r>
                <a:endParaRPr lang="es-ES" spc="-3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1" name="1 CuadroTexto"/>
            <p:cNvSpPr txBox="1"/>
            <p:nvPr/>
          </p:nvSpPr>
          <p:spPr>
            <a:xfrm>
              <a:off x="6542604" y="2752201"/>
              <a:ext cx="2124000" cy="338554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chemeClr val="accent6">
                      <a:lumMod val="75000"/>
                    </a:schemeClr>
                  </a:solidFill>
                </a:rPr>
                <a:t>Incentivos</a:t>
              </a:r>
            </a:p>
          </p:txBody>
        </p:sp>
      </p:grpSp>
      <p:cxnSp>
        <p:nvCxnSpPr>
          <p:cNvPr id="97" name="96 Conector recto de flecha"/>
          <p:cNvCxnSpPr/>
          <p:nvPr/>
        </p:nvCxnSpPr>
        <p:spPr>
          <a:xfrm rot="4320000" flipH="1">
            <a:off x="2252718" y="2251071"/>
            <a:ext cx="0" cy="151200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 de flecha"/>
          <p:cNvCxnSpPr/>
          <p:nvPr/>
        </p:nvCxnSpPr>
        <p:spPr>
          <a:xfrm rot="8640000" flipH="1">
            <a:off x="2644126" y="1060405"/>
            <a:ext cx="0" cy="151200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 de flecha"/>
          <p:cNvCxnSpPr/>
          <p:nvPr/>
        </p:nvCxnSpPr>
        <p:spPr>
          <a:xfrm rot="12960000" flipH="1">
            <a:off x="3836429" y="1074873"/>
            <a:ext cx="0" cy="151200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 de flecha"/>
          <p:cNvCxnSpPr/>
          <p:nvPr/>
        </p:nvCxnSpPr>
        <p:spPr>
          <a:xfrm rot="-4320000" flipH="1">
            <a:off x="4209870" y="2243804"/>
            <a:ext cx="0" cy="151200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/>
          <p:nvPr/>
        </p:nvCxnSpPr>
        <p:spPr>
          <a:xfrm rot="-15120000">
            <a:off x="694837" y="2108071"/>
            <a:ext cx="1800000" cy="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 de flecha"/>
          <p:cNvCxnSpPr/>
          <p:nvPr/>
        </p:nvCxnSpPr>
        <p:spPr>
          <a:xfrm rot="4320000">
            <a:off x="3936623" y="2108071"/>
            <a:ext cx="1800000" cy="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 de flecha"/>
          <p:cNvCxnSpPr/>
          <p:nvPr/>
        </p:nvCxnSpPr>
        <p:spPr>
          <a:xfrm rot="8640000">
            <a:off x="3309870" y="4032375"/>
            <a:ext cx="1800000" cy="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25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67 Forma libre"/>
          <p:cNvSpPr/>
          <p:nvPr/>
        </p:nvSpPr>
        <p:spPr>
          <a:xfrm>
            <a:off x="1499866" y="584827"/>
            <a:ext cx="3305175" cy="2943225"/>
          </a:xfrm>
          <a:custGeom>
            <a:avLst/>
            <a:gdLst>
              <a:gd name="connsiteX0" fmla="*/ 0 w 3305175"/>
              <a:gd name="connsiteY0" fmla="*/ 2514600 h 2943225"/>
              <a:gd name="connsiteX1" fmla="*/ 1724025 w 3305175"/>
              <a:gd name="connsiteY1" fmla="*/ 0 h 2943225"/>
              <a:gd name="connsiteX2" fmla="*/ 3305175 w 3305175"/>
              <a:gd name="connsiteY2" fmla="*/ 2495550 h 2943225"/>
              <a:gd name="connsiteX3" fmla="*/ 1738312 w 3305175"/>
              <a:gd name="connsiteY3" fmla="*/ 2943225 h 2943225"/>
              <a:gd name="connsiteX4" fmla="*/ 0 w 3305175"/>
              <a:gd name="connsiteY4" fmla="*/ 2514600 h 294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5175" h="2943225">
                <a:moveTo>
                  <a:pt x="0" y="2514600"/>
                </a:moveTo>
                <a:lnTo>
                  <a:pt x="1724025" y="0"/>
                </a:lnTo>
                <a:lnTo>
                  <a:pt x="3305175" y="2495550"/>
                </a:lnTo>
                <a:lnTo>
                  <a:pt x="1738312" y="2943225"/>
                </a:lnTo>
                <a:lnTo>
                  <a:pt x="0" y="2514600"/>
                </a:lnTo>
                <a:close/>
              </a:path>
            </a:pathLst>
          </a:cu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Forma libre"/>
          <p:cNvSpPr/>
          <p:nvPr/>
        </p:nvSpPr>
        <p:spPr>
          <a:xfrm>
            <a:off x="1490341" y="635893"/>
            <a:ext cx="3338512" cy="2505075"/>
          </a:xfrm>
          <a:custGeom>
            <a:avLst/>
            <a:gdLst>
              <a:gd name="connsiteX0" fmla="*/ 0 w 3338512"/>
              <a:gd name="connsiteY0" fmla="*/ 2505075 h 2505075"/>
              <a:gd name="connsiteX1" fmla="*/ 1733550 w 3338512"/>
              <a:gd name="connsiteY1" fmla="*/ 0 h 2505075"/>
              <a:gd name="connsiteX2" fmla="*/ 3319462 w 3338512"/>
              <a:gd name="connsiteY2" fmla="*/ 2505075 h 2505075"/>
              <a:gd name="connsiteX3" fmla="*/ 3333750 w 3338512"/>
              <a:gd name="connsiteY3" fmla="*/ 2476500 h 2505075"/>
              <a:gd name="connsiteX4" fmla="*/ 3338512 w 3338512"/>
              <a:gd name="connsiteY4" fmla="*/ 2466975 h 2505075"/>
              <a:gd name="connsiteX5" fmla="*/ 2357437 w 3338512"/>
              <a:gd name="connsiteY5" fmla="*/ 2009775 h 2505075"/>
              <a:gd name="connsiteX6" fmla="*/ 1138237 w 3338512"/>
              <a:gd name="connsiteY6" fmla="*/ 2019300 h 2505075"/>
              <a:gd name="connsiteX7" fmla="*/ 1085850 w 3338512"/>
              <a:gd name="connsiteY7" fmla="*/ 2005013 h 2505075"/>
              <a:gd name="connsiteX8" fmla="*/ 1095375 w 3338512"/>
              <a:gd name="connsiteY8" fmla="*/ 2024063 h 2505075"/>
              <a:gd name="connsiteX9" fmla="*/ 1071562 w 3338512"/>
              <a:gd name="connsiteY9" fmla="*/ 2009775 h 2505075"/>
              <a:gd name="connsiteX10" fmla="*/ 1104900 w 3338512"/>
              <a:gd name="connsiteY10" fmla="*/ 2019300 h 2505075"/>
              <a:gd name="connsiteX11" fmla="*/ 19050 w 3338512"/>
              <a:gd name="connsiteY11" fmla="*/ 2443163 h 2505075"/>
              <a:gd name="connsiteX12" fmla="*/ 19050 w 3338512"/>
              <a:gd name="connsiteY12" fmla="*/ 2443163 h 250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8512" h="2505075">
                <a:moveTo>
                  <a:pt x="0" y="2505075"/>
                </a:moveTo>
                <a:lnTo>
                  <a:pt x="1733550" y="0"/>
                </a:lnTo>
                <a:lnTo>
                  <a:pt x="3319462" y="2505075"/>
                </a:lnTo>
                <a:lnTo>
                  <a:pt x="3333750" y="2476500"/>
                </a:lnTo>
                <a:lnTo>
                  <a:pt x="3338512" y="2466975"/>
                </a:lnTo>
                <a:lnTo>
                  <a:pt x="2357437" y="2009775"/>
                </a:lnTo>
                <a:lnTo>
                  <a:pt x="1138237" y="2019300"/>
                </a:lnTo>
                <a:lnTo>
                  <a:pt x="1085850" y="2005013"/>
                </a:lnTo>
                <a:lnTo>
                  <a:pt x="1095375" y="2024063"/>
                </a:lnTo>
                <a:lnTo>
                  <a:pt x="1071562" y="2009775"/>
                </a:lnTo>
                <a:lnTo>
                  <a:pt x="1104900" y="2019300"/>
                </a:lnTo>
                <a:lnTo>
                  <a:pt x="19050" y="2443163"/>
                </a:lnTo>
                <a:lnTo>
                  <a:pt x="19050" y="2443163"/>
                </a:lnTo>
              </a:path>
            </a:pathLst>
          </a:custGeom>
          <a:solidFill>
            <a:srgbClr val="7030A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2" name="171 Forma libre"/>
          <p:cNvSpPr/>
          <p:nvPr/>
        </p:nvSpPr>
        <p:spPr>
          <a:xfrm>
            <a:off x="1173370" y="3429000"/>
            <a:ext cx="4051300" cy="2990850"/>
          </a:xfrm>
          <a:custGeom>
            <a:avLst/>
            <a:gdLst>
              <a:gd name="connsiteX0" fmla="*/ 0 w 4051300"/>
              <a:gd name="connsiteY0" fmla="*/ 2603500 h 2990850"/>
              <a:gd name="connsiteX1" fmla="*/ 730250 w 4051300"/>
              <a:gd name="connsiteY1" fmla="*/ 2990850 h 2990850"/>
              <a:gd name="connsiteX2" fmla="*/ 3340100 w 4051300"/>
              <a:gd name="connsiteY2" fmla="*/ 2984500 h 2990850"/>
              <a:gd name="connsiteX3" fmla="*/ 4051300 w 4051300"/>
              <a:gd name="connsiteY3" fmla="*/ 2635250 h 2990850"/>
              <a:gd name="connsiteX4" fmla="*/ 4051300 w 4051300"/>
              <a:gd name="connsiteY4" fmla="*/ 2603500 h 2990850"/>
              <a:gd name="connsiteX5" fmla="*/ 2032000 w 4051300"/>
              <a:gd name="connsiteY5" fmla="*/ 0 h 2990850"/>
              <a:gd name="connsiteX6" fmla="*/ 1974850 w 4051300"/>
              <a:gd name="connsiteY6" fmla="*/ 19050 h 2990850"/>
              <a:gd name="connsiteX7" fmla="*/ 2019300 w 4051300"/>
              <a:gd name="connsiteY7" fmla="*/ 76200 h 2990850"/>
              <a:gd name="connsiteX8" fmla="*/ 1987550 w 4051300"/>
              <a:gd name="connsiteY8" fmla="*/ 38100 h 2990850"/>
              <a:gd name="connsiteX9" fmla="*/ 57150 w 4051300"/>
              <a:gd name="connsiteY9" fmla="*/ 2679700 h 2990850"/>
              <a:gd name="connsiteX10" fmla="*/ 57150 w 4051300"/>
              <a:gd name="connsiteY10" fmla="*/ 2628900 h 2990850"/>
              <a:gd name="connsiteX11" fmla="*/ 57150 w 4051300"/>
              <a:gd name="connsiteY11" fmla="*/ 2628900 h 299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51300" h="2990850">
                <a:moveTo>
                  <a:pt x="0" y="2603500"/>
                </a:moveTo>
                <a:lnTo>
                  <a:pt x="730250" y="2990850"/>
                </a:lnTo>
                <a:lnTo>
                  <a:pt x="3340100" y="2984500"/>
                </a:lnTo>
                <a:lnTo>
                  <a:pt x="4051300" y="2635250"/>
                </a:lnTo>
                <a:lnTo>
                  <a:pt x="4051300" y="2603500"/>
                </a:lnTo>
                <a:lnTo>
                  <a:pt x="2032000" y="0"/>
                </a:lnTo>
                <a:lnTo>
                  <a:pt x="1974850" y="19050"/>
                </a:lnTo>
                <a:lnTo>
                  <a:pt x="2019300" y="76200"/>
                </a:lnTo>
                <a:lnTo>
                  <a:pt x="1987550" y="38100"/>
                </a:lnTo>
                <a:lnTo>
                  <a:pt x="57150" y="2679700"/>
                </a:lnTo>
                <a:lnTo>
                  <a:pt x="57150" y="2628900"/>
                </a:lnTo>
                <a:lnTo>
                  <a:pt x="57150" y="2628900"/>
                </a:lnTo>
              </a:path>
            </a:pathLst>
          </a:custGeom>
          <a:solidFill>
            <a:srgbClr val="575757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6" name="55 Conector recto de flecha"/>
          <p:cNvCxnSpPr/>
          <p:nvPr/>
        </p:nvCxnSpPr>
        <p:spPr>
          <a:xfrm>
            <a:off x="3928021" y="2642045"/>
            <a:ext cx="777587" cy="351028"/>
          </a:xfrm>
          <a:prstGeom prst="straightConnector1">
            <a:avLst/>
          </a:prstGeom>
          <a:ln w="19050">
            <a:solidFill>
              <a:srgbClr val="575757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170 Forma libre"/>
          <p:cNvSpPr/>
          <p:nvPr/>
        </p:nvSpPr>
        <p:spPr>
          <a:xfrm>
            <a:off x="1249570" y="3519934"/>
            <a:ext cx="4019550" cy="2559050"/>
          </a:xfrm>
          <a:custGeom>
            <a:avLst/>
            <a:gdLst>
              <a:gd name="connsiteX0" fmla="*/ 6350 w 4019550"/>
              <a:gd name="connsiteY0" fmla="*/ 2501900 h 2559050"/>
              <a:gd name="connsiteX1" fmla="*/ 1866900 w 4019550"/>
              <a:gd name="connsiteY1" fmla="*/ 0 h 2559050"/>
              <a:gd name="connsiteX2" fmla="*/ 2044700 w 4019550"/>
              <a:gd name="connsiteY2" fmla="*/ 0 h 2559050"/>
              <a:gd name="connsiteX3" fmla="*/ 4019550 w 4019550"/>
              <a:gd name="connsiteY3" fmla="*/ 2559050 h 2559050"/>
              <a:gd name="connsiteX4" fmla="*/ 3943350 w 4019550"/>
              <a:gd name="connsiteY4" fmla="*/ 2463800 h 2559050"/>
              <a:gd name="connsiteX5" fmla="*/ 3943350 w 4019550"/>
              <a:gd name="connsiteY5" fmla="*/ 2438400 h 2559050"/>
              <a:gd name="connsiteX6" fmla="*/ 2705100 w 4019550"/>
              <a:gd name="connsiteY6" fmla="*/ 2070100 h 2559050"/>
              <a:gd name="connsiteX7" fmla="*/ 1270000 w 4019550"/>
              <a:gd name="connsiteY7" fmla="*/ 2057400 h 2559050"/>
              <a:gd name="connsiteX8" fmla="*/ 1225550 w 4019550"/>
              <a:gd name="connsiteY8" fmla="*/ 2063750 h 2559050"/>
              <a:gd name="connsiteX9" fmla="*/ 0 w 4019550"/>
              <a:gd name="connsiteY9" fmla="*/ 2444750 h 2559050"/>
              <a:gd name="connsiteX10" fmla="*/ 0 w 4019550"/>
              <a:gd name="connsiteY10" fmla="*/ 24447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9550" h="2559050">
                <a:moveTo>
                  <a:pt x="6350" y="2501900"/>
                </a:moveTo>
                <a:lnTo>
                  <a:pt x="1866900" y="0"/>
                </a:lnTo>
                <a:lnTo>
                  <a:pt x="2044700" y="0"/>
                </a:lnTo>
                <a:lnTo>
                  <a:pt x="4019550" y="2559050"/>
                </a:lnTo>
                <a:lnTo>
                  <a:pt x="3943350" y="2463800"/>
                </a:lnTo>
                <a:lnTo>
                  <a:pt x="3943350" y="2438400"/>
                </a:lnTo>
                <a:lnTo>
                  <a:pt x="2705100" y="2070100"/>
                </a:lnTo>
                <a:lnTo>
                  <a:pt x="1270000" y="2057400"/>
                </a:lnTo>
                <a:lnTo>
                  <a:pt x="1225550" y="2063750"/>
                </a:lnTo>
                <a:lnTo>
                  <a:pt x="0" y="2444750"/>
                </a:lnTo>
                <a:lnTo>
                  <a:pt x="0" y="2444750"/>
                </a:lnTo>
              </a:path>
            </a:pathLst>
          </a:custGeom>
          <a:solidFill>
            <a:srgbClr val="596E97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7" name="146 Conector recto de flecha"/>
          <p:cNvCxnSpPr/>
          <p:nvPr/>
        </p:nvCxnSpPr>
        <p:spPr>
          <a:xfrm flipH="1">
            <a:off x="3214815" y="2872608"/>
            <a:ext cx="18995" cy="446702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124 Conector recto de flecha"/>
          <p:cNvCxnSpPr>
            <a:stCxn id="46" idx="3"/>
          </p:cNvCxnSpPr>
          <p:nvPr/>
        </p:nvCxnSpPr>
        <p:spPr>
          <a:xfrm>
            <a:off x="3307568" y="2907694"/>
            <a:ext cx="1358130" cy="170758"/>
          </a:xfrm>
          <a:prstGeom prst="straightConnector1">
            <a:avLst/>
          </a:prstGeom>
          <a:ln w="19050">
            <a:solidFill>
              <a:srgbClr val="575757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 de flecha"/>
          <p:cNvCxnSpPr/>
          <p:nvPr/>
        </p:nvCxnSpPr>
        <p:spPr>
          <a:xfrm flipH="1">
            <a:off x="1682994" y="2909523"/>
            <a:ext cx="1508874" cy="159313"/>
          </a:xfrm>
          <a:prstGeom prst="straightConnector1">
            <a:avLst/>
          </a:prstGeom>
          <a:ln w="19050">
            <a:solidFill>
              <a:srgbClr val="575757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Conector recto de flecha"/>
          <p:cNvCxnSpPr/>
          <p:nvPr/>
        </p:nvCxnSpPr>
        <p:spPr>
          <a:xfrm flipH="1" flipV="1">
            <a:off x="2730320" y="2703026"/>
            <a:ext cx="475160" cy="206498"/>
          </a:xfrm>
          <a:prstGeom prst="straightConnector1">
            <a:avLst/>
          </a:prstGeom>
          <a:ln w="19050">
            <a:solidFill>
              <a:srgbClr val="575757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 de flecha"/>
          <p:cNvCxnSpPr/>
          <p:nvPr/>
        </p:nvCxnSpPr>
        <p:spPr>
          <a:xfrm flipV="1">
            <a:off x="3219770" y="2720363"/>
            <a:ext cx="508056" cy="190299"/>
          </a:xfrm>
          <a:prstGeom prst="straightConnector1">
            <a:avLst/>
          </a:prstGeom>
          <a:ln w="19050">
            <a:solidFill>
              <a:srgbClr val="575757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 de flecha"/>
          <p:cNvCxnSpPr/>
          <p:nvPr/>
        </p:nvCxnSpPr>
        <p:spPr>
          <a:xfrm flipH="1">
            <a:off x="3148685" y="5703463"/>
            <a:ext cx="658884" cy="314360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116 Conector recto de flecha"/>
          <p:cNvCxnSpPr/>
          <p:nvPr/>
        </p:nvCxnSpPr>
        <p:spPr>
          <a:xfrm>
            <a:off x="2607361" y="5697513"/>
            <a:ext cx="554808" cy="272776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 de flecha"/>
          <p:cNvCxnSpPr/>
          <p:nvPr/>
        </p:nvCxnSpPr>
        <p:spPr>
          <a:xfrm flipH="1">
            <a:off x="1216915" y="5994962"/>
            <a:ext cx="1787935" cy="9531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25" idx="1"/>
          </p:cNvCxnSpPr>
          <p:nvPr/>
        </p:nvCxnSpPr>
        <p:spPr>
          <a:xfrm flipH="1" flipV="1">
            <a:off x="2617892" y="5590533"/>
            <a:ext cx="1257007" cy="3392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2106994" y="6384166"/>
            <a:ext cx="2304257" cy="0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endCxn id="29" idx="3"/>
          </p:cNvCxnSpPr>
          <p:nvPr/>
        </p:nvCxnSpPr>
        <p:spPr>
          <a:xfrm flipV="1">
            <a:off x="4665698" y="6014022"/>
            <a:ext cx="583512" cy="283853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 de flecha"/>
          <p:cNvCxnSpPr>
            <a:endCxn id="44" idx="1"/>
          </p:cNvCxnSpPr>
          <p:nvPr/>
        </p:nvCxnSpPr>
        <p:spPr>
          <a:xfrm flipH="1" flipV="1">
            <a:off x="3148685" y="5994963"/>
            <a:ext cx="1158282" cy="302911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>
            <a:endCxn id="29" idx="1"/>
          </p:cNvCxnSpPr>
          <p:nvPr/>
        </p:nvCxnSpPr>
        <p:spPr>
          <a:xfrm>
            <a:off x="3395026" y="6014022"/>
            <a:ext cx="1762812" cy="0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 de flecha"/>
          <p:cNvCxnSpPr/>
          <p:nvPr/>
        </p:nvCxnSpPr>
        <p:spPr>
          <a:xfrm>
            <a:off x="1508886" y="3239984"/>
            <a:ext cx="348217" cy="2956210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/>
          <p:nvPr/>
        </p:nvCxnSpPr>
        <p:spPr>
          <a:xfrm flipH="1">
            <a:off x="4572927" y="3239984"/>
            <a:ext cx="265362" cy="2956210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58 Grupo"/>
          <p:cNvGrpSpPr/>
          <p:nvPr/>
        </p:nvGrpSpPr>
        <p:grpSpPr>
          <a:xfrm>
            <a:off x="1762582" y="6226298"/>
            <a:ext cx="299046" cy="299046"/>
            <a:chOff x="843212" y="6082283"/>
            <a:chExt cx="299046" cy="299046"/>
          </a:xfrm>
          <a:solidFill>
            <a:schemeClr val="tx2"/>
          </a:solidFill>
        </p:grpSpPr>
        <p:sp>
          <p:nvSpPr>
            <p:cNvPr id="34" name="33 Elipse"/>
            <p:cNvSpPr/>
            <p:nvPr/>
          </p:nvSpPr>
          <p:spPr>
            <a:xfrm>
              <a:off x="843212" y="6082283"/>
              <a:ext cx="299046" cy="299046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937733" y="6091568"/>
              <a:ext cx="11702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s-E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4361386" y="6226298"/>
            <a:ext cx="299046" cy="299046"/>
            <a:chOff x="3442016" y="6082283"/>
            <a:chExt cx="299046" cy="299046"/>
          </a:xfrm>
          <a:solidFill>
            <a:schemeClr val="tx2"/>
          </a:solidFill>
        </p:grpSpPr>
        <p:sp>
          <p:nvSpPr>
            <p:cNvPr id="32" name="31 Elipse"/>
            <p:cNvSpPr/>
            <p:nvPr/>
          </p:nvSpPr>
          <p:spPr>
            <a:xfrm>
              <a:off x="3442016" y="6082283"/>
              <a:ext cx="299046" cy="299046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3536537" y="6083819"/>
              <a:ext cx="11702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1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1098882" y="5876660"/>
            <a:ext cx="259173" cy="259173"/>
            <a:chOff x="449390" y="5479612"/>
            <a:chExt cx="468000" cy="468000"/>
          </a:xfrm>
          <a:solidFill>
            <a:schemeClr val="tx2"/>
          </a:solidFill>
        </p:grpSpPr>
        <p:sp>
          <p:nvSpPr>
            <p:cNvPr id="30" name="29 Elipse"/>
            <p:cNvSpPr/>
            <p:nvPr/>
          </p:nvSpPr>
          <p:spPr>
            <a:xfrm>
              <a:off x="449390" y="5479612"/>
              <a:ext cx="468000" cy="468000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15900" h="215900"/>
              <a:bevelB w="215900" h="21590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 b="1" dirty="0"/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596894" y="5533134"/>
              <a:ext cx="164994" cy="38903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s-ES" sz="1400" dirty="0" smtClean="0">
                  <a:solidFill>
                    <a:schemeClr val="bg1"/>
                  </a:solidFill>
                </a:rPr>
                <a:t>4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5068403" y="5876660"/>
            <a:ext cx="259173" cy="259173"/>
            <a:chOff x="449390" y="5479612"/>
            <a:chExt cx="468000" cy="468000"/>
          </a:xfrm>
          <a:solidFill>
            <a:schemeClr val="tx2"/>
          </a:solidFill>
        </p:grpSpPr>
        <p:sp>
          <p:nvSpPr>
            <p:cNvPr id="28" name="27 Elipse"/>
            <p:cNvSpPr/>
            <p:nvPr/>
          </p:nvSpPr>
          <p:spPr>
            <a:xfrm>
              <a:off x="449390" y="5479612"/>
              <a:ext cx="468000" cy="468000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15900" h="215900"/>
              <a:bevelB w="215900" h="21590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 b="1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610887" y="5533134"/>
              <a:ext cx="164994" cy="38903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s-ES" sz="1400" dirty="0" smtClean="0">
                  <a:solidFill>
                    <a:schemeClr val="bg1"/>
                  </a:solidFill>
                </a:rPr>
                <a:t>7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25 Elipse"/>
          <p:cNvSpPr/>
          <p:nvPr/>
        </p:nvSpPr>
        <p:spPr>
          <a:xfrm rot="166710">
            <a:off x="2400918" y="5483788"/>
            <a:ext cx="201496" cy="208964"/>
          </a:xfrm>
          <a:prstGeom prst="ellipse">
            <a:avLst/>
          </a:prstGeom>
          <a:solidFill>
            <a:schemeClr val="tx2"/>
          </a:solidFill>
          <a:ln>
            <a:noFill/>
          </a:ln>
          <a:scene3d>
            <a:camera prst="orthographicFront"/>
            <a:lightRig rig="morning" dir="t">
              <a:rot lat="0" lon="0" rev="0"/>
            </a:lightRig>
          </a:scene3d>
          <a:sp3d prstMaterial="dkEdge">
            <a:bevelT w="180340" h="180340"/>
            <a:bevelB w="180340" h="1803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462392" y="5495937"/>
            <a:ext cx="7854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" sz="1200" dirty="0" smtClean="0">
                <a:solidFill>
                  <a:schemeClr val="bg1"/>
                </a:solidFill>
              </a:rPr>
              <a:t>5</a:t>
            </a:r>
            <a:endParaRPr lang="es-ES" sz="1200" dirty="0">
              <a:solidFill>
                <a:schemeClr val="bg1"/>
              </a:solidFill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3810751" y="5480785"/>
            <a:ext cx="201496" cy="208964"/>
            <a:chOff x="2114505" y="4735011"/>
            <a:chExt cx="363850" cy="377335"/>
          </a:xfrm>
          <a:solidFill>
            <a:schemeClr val="tx2"/>
          </a:solidFill>
        </p:grpSpPr>
        <p:sp>
          <p:nvSpPr>
            <p:cNvPr id="24" name="23 Elipse"/>
            <p:cNvSpPr/>
            <p:nvPr/>
          </p:nvSpPr>
          <p:spPr>
            <a:xfrm rot="166710">
              <a:off x="2114505" y="4735011"/>
              <a:ext cx="363850" cy="377335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morning" dir="t">
                <a:rot lat="0" lon="0" rev="0"/>
              </a:lightRig>
            </a:scene3d>
            <a:sp3d prstMaterial="dkEdge">
              <a:bevelT w="180340" h="180340"/>
              <a:bevelB w="180340" h="18034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2230340" y="4772583"/>
              <a:ext cx="141838" cy="33345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s-ES" sz="1200" dirty="0" smtClean="0">
                  <a:solidFill>
                    <a:schemeClr val="bg1"/>
                  </a:solidFill>
                </a:rPr>
                <a:t>6</a:t>
              </a:r>
              <a:endParaRPr lang="es-ES" sz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" name="9 Conector recto de flecha"/>
          <p:cNvCxnSpPr/>
          <p:nvPr/>
        </p:nvCxnSpPr>
        <p:spPr>
          <a:xfrm flipH="1">
            <a:off x="1358055" y="3576835"/>
            <a:ext cx="1693897" cy="2299825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>
            <a:off x="1974123" y="3664145"/>
            <a:ext cx="1130101" cy="2532049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>
            <a:off x="1369150" y="5604670"/>
            <a:ext cx="1026821" cy="329524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3344319" y="3585229"/>
            <a:ext cx="1724084" cy="2220035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315122" y="3664145"/>
            <a:ext cx="1140785" cy="2532049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2530517" y="3680636"/>
            <a:ext cx="646120" cy="1783316"/>
          </a:xfrm>
          <a:prstGeom prst="straightConnector1">
            <a:avLst/>
          </a:prstGeom>
          <a:ln w="19050">
            <a:solidFill>
              <a:schemeClr val="tx2">
                <a:alpha val="70000"/>
              </a:schemeClr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 flipV="1">
            <a:off x="3241441" y="3680636"/>
            <a:ext cx="641208" cy="1783316"/>
          </a:xfrm>
          <a:prstGeom prst="straightConnector1">
            <a:avLst/>
          </a:prstGeom>
          <a:ln w="19050">
            <a:solidFill>
              <a:schemeClr val="tx2">
                <a:alpha val="70000"/>
              </a:schemeClr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 flipV="1">
            <a:off x="4017195" y="5599736"/>
            <a:ext cx="1049843" cy="306564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endCxn id="30" idx="5"/>
          </p:cNvCxnSpPr>
          <p:nvPr/>
        </p:nvCxnSpPr>
        <p:spPr>
          <a:xfrm flipH="1" flipV="1">
            <a:off x="1320100" y="6097878"/>
            <a:ext cx="426855" cy="219284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122 Grupo"/>
          <p:cNvGrpSpPr/>
          <p:nvPr/>
        </p:nvGrpSpPr>
        <p:grpSpPr>
          <a:xfrm>
            <a:off x="3050570" y="5838337"/>
            <a:ext cx="313250" cy="313250"/>
            <a:chOff x="2131200" y="5982353"/>
            <a:chExt cx="313250" cy="313250"/>
          </a:xfrm>
          <a:solidFill>
            <a:schemeClr val="tx2"/>
          </a:solidFill>
        </p:grpSpPr>
        <p:sp>
          <p:nvSpPr>
            <p:cNvPr id="37" name="36 Elipse"/>
            <p:cNvSpPr/>
            <p:nvPr/>
          </p:nvSpPr>
          <p:spPr>
            <a:xfrm>
              <a:off x="2131200" y="5982353"/>
              <a:ext cx="313250" cy="31325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2229315" y="6000479"/>
              <a:ext cx="11702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3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79" name="78 Conector recto de flecha"/>
          <p:cNvCxnSpPr/>
          <p:nvPr/>
        </p:nvCxnSpPr>
        <p:spPr>
          <a:xfrm flipH="1">
            <a:off x="1643287" y="2600247"/>
            <a:ext cx="964075" cy="376232"/>
          </a:xfrm>
          <a:prstGeom prst="straightConnector1">
            <a:avLst/>
          </a:prstGeom>
          <a:ln w="19050">
            <a:solidFill>
              <a:srgbClr val="575757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>
            <a:stCxn id="43" idx="1"/>
          </p:cNvCxnSpPr>
          <p:nvPr/>
        </p:nvCxnSpPr>
        <p:spPr>
          <a:xfrm flipH="1">
            <a:off x="3395027" y="3078452"/>
            <a:ext cx="1376220" cy="407646"/>
          </a:xfrm>
          <a:prstGeom prst="straightConnector1">
            <a:avLst/>
          </a:prstGeom>
          <a:ln w="19050">
            <a:solidFill>
              <a:srgbClr val="575757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 flipH="1">
            <a:off x="1602938" y="606623"/>
            <a:ext cx="1602542" cy="2336089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H="1">
            <a:off x="2663280" y="663153"/>
            <a:ext cx="538124" cy="1810124"/>
          </a:xfrm>
          <a:prstGeom prst="straightConnector1">
            <a:avLst/>
          </a:prstGeom>
          <a:ln w="19050">
            <a:solidFill>
              <a:schemeClr val="tx2">
                <a:alpha val="70000"/>
              </a:schemeClr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3219770" y="683984"/>
            <a:ext cx="0" cy="2627999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Elipse"/>
          <p:cNvSpPr/>
          <p:nvPr/>
        </p:nvSpPr>
        <p:spPr>
          <a:xfrm>
            <a:off x="3741310" y="2495351"/>
            <a:ext cx="211066" cy="218889"/>
          </a:xfrm>
          <a:prstGeom prst="ellipse">
            <a:avLst/>
          </a:prstGeom>
          <a:solidFill>
            <a:srgbClr val="575757"/>
          </a:solidFill>
          <a:ln>
            <a:noFill/>
          </a:ln>
          <a:scene3d>
            <a:camera prst="orthographicFront"/>
            <a:lightRig rig="morning" dir="t">
              <a:rot lat="0" lon="0" rev="0"/>
            </a:lightRig>
          </a:scene3d>
          <a:sp3d prstMaterial="dkEdge">
            <a:bevelT w="180340" h="180340"/>
            <a:bevelB w="180340" h="18034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500" dirty="0"/>
          </a:p>
        </p:txBody>
      </p:sp>
      <p:grpSp>
        <p:nvGrpSpPr>
          <p:cNvPr id="9" name="8 Grupo"/>
          <p:cNvGrpSpPr/>
          <p:nvPr/>
        </p:nvGrpSpPr>
        <p:grpSpPr>
          <a:xfrm>
            <a:off x="4710847" y="2942711"/>
            <a:ext cx="271483" cy="271483"/>
            <a:chOff x="4387319" y="3034159"/>
            <a:chExt cx="271483" cy="271483"/>
          </a:xfrm>
        </p:grpSpPr>
        <p:sp>
          <p:nvSpPr>
            <p:cNvPr id="41" name="40 Elipse"/>
            <p:cNvSpPr/>
            <p:nvPr/>
          </p:nvSpPr>
          <p:spPr>
            <a:xfrm>
              <a:off x="4387319" y="3034159"/>
              <a:ext cx="271483" cy="271483"/>
            </a:xfrm>
            <a:prstGeom prst="ellipse">
              <a:avLst/>
            </a:prstGeom>
            <a:solidFill>
              <a:srgbClr val="575757"/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15900" h="215900"/>
              <a:bevelB w="215900" h="21590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 b="1" dirty="0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4447719" y="3062178"/>
              <a:ext cx="15068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s-ES" sz="1400" spc="-300" dirty="0" smtClean="0">
                  <a:solidFill>
                    <a:schemeClr val="bg1"/>
                  </a:solidFill>
                </a:rPr>
                <a:t>11</a:t>
              </a:r>
              <a:endParaRPr lang="es-ES" sz="1400" spc="-3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1371804" y="2942711"/>
            <a:ext cx="271483" cy="271483"/>
            <a:chOff x="1048276" y="3034159"/>
            <a:chExt cx="271483" cy="271483"/>
          </a:xfrm>
        </p:grpSpPr>
        <p:sp>
          <p:nvSpPr>
            <p:cNvPr id="38" name="37 Elipse"/>
            <p:cNvSpPr/>
            <p:nvPr/>
          </p:nvSpPr>
          <p:spPr>
            <a:xfrm>
              <a:off x="1048276" y="3034159"/>
              <a:ext cx="271483" cy="271483"/>
            </a:xfrm>
            <a:prstGeom prst="ellipse">
              <a:avLst/>
            </a:prstGeom>
            <a:solidFill>
              <a:srgbClr val="575757"/>
            </a:solidFill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15900" h="215900"/>
              <a:bevelB w="215900" h="21590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 b="1" dirty="0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1127110" y="3062178"/>
              <a:ext cx="113814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s-ES" sz="1400" dirty="0" smtClean="0">
                  <a:solidFill>
                    <a:schemeClr val="bg1"/>
                  </a:solidFill>
                </a:rPr>
                <a:t>9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3080456" y="2771953"/>
            <a:ext cx="271483" cy="271483"/>
            <a:chOff x="2153466" y="609898"/>
            <a:chExt cx="271483" cy="271483"/>
          </a:xfrm>
          <a:solidFill>
            <a:srgbClr val="575757"/>
          </a:solidFill>
        </p:grpSpPr>
        <p:sp>
          <p:nvSpPr>
            <p:cNvPr id="42" name="41 Elipse"/>
            <p:cNvSpPr/>
            <p:nvPr/>
          </p:nvSpPr>
          <p:spPr>
            <a:xfrm>
              <a:off x="2153466" y="609898"/>
              <a:ext cx="271483" cy="271483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morning" dir="t"/>
            </a:scene3d>
            <a:sp3d prstMaterial="dkEdge">
              <a:bevelT w="215900" h="215900"/>
              <a:bevelB w="215900" h="21590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 b="1" u="sng" dirty="0"/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2197836" y="637917"/>
              <a:ext cx="18274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s-ES" sz="1400" dirty="0" smtClean="0">
                  <a:solidFill>
                    <a:schemeClr val="bg1"/>
                  </a:solidFill>
                </a:rPr>
                <a:t>10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2519378" y="2496486"/>
            <a:ext cx="211066" cy="218889"/>
            <a:chOff x="2195850" y="2587934"/>
            <a:chExt cx="211066" cy="218889"/>
          </a:xfrm>
        </p:grpSpPr>
        <p:sp>
          <p:nvSpPr>
            <p:cNvPr id="39" name="38 Elipse"/>
            <p:cNvSpPr/>
            <p:nvPr/>
          </p:nvSpPr>
          <p:spPr>
            <a:xfrm rot="166710">
              <a:off x="2195850" y="2587934"/>
              <a:ext cx="211066" cy="218889"/>
            </a:xfrm>
            <a:prstGeom prst="ellipse">
              <a:avLst/>
            </a:prstGeom>
            <a:solidFill>
              <a:srgbClr val="575757"/>
            </a:solidFill>
            <a:ln>
              <a:noFill/>
            </a:ln>
            <a:scene3d>
              <a:camera prst="orthographicFront"/>
              <a:lightRig rig="morning" dir="t">
                <a:rot lat="0" lon="0" rev="0"/>
              </a:lightRig>
            </a:scene3d>
            <a:sp3d prstMaterial="dkEdge">
              <a:bevelT w="180340" h="180340"/>
              <a:bevelB w="180340" h="18034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2252491" y="2605045"/>
              <a:ext cx="97784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s-ES" sz="1200" dirty="0" smtClean="0">
                  <a:solidFill>
                    <a:schemeClr val="bg1"/>
                  </a:solidFill>
                </a:rPr>
                <a:t>8</a:t>
              </a:r>
              <a:endParaRPr lang="es-E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47 Rectángulo"/>
          <p:cNvSpPr/>
          <p:nvPr/>
        </p:nvSpPr>
        <p:spPr>
          <a:xfrm>
            <a:off x="3732839" y="2506600"/>
            <a:ext cx="184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1600" dirty="0">
              <a:solidFill>
                <a:schemeClr val="bg1"/>
              </a:solidFill>
            </a:endParaRPr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3257407" y="709277"/>
            <a:ext cx="548397" cy="1764000"/>
          </a:xfrm>
          <a:prstGeom prst="straightConnector1">
            <a:avLst/>
          </a:prstGeom>
          <a:ln w="19050">
            <a:solidFill>
              <a:schemeClr val="tx2">
                <a:alpha val="70000"/>
              </a:schemeClr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3296070" y="696332"/>
            <a:ext cx="1434389" cy="2267999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>
            <a:stCxn id="39" idx="6"/>
          </p:cNvCxnSpPr>
          <p:nvPr/>
        </p:nvCxnSpPr>
        <p:spPr>
          <a:xfrm flipV="1">
            <a:off x="2730320" y="2604797"/>
            <a:ext cx="972890" cy="6250"/>
          </a:xfrm>
          <a:prstGeom prst="straightConnector1">
            <a:avLst/>
          </a:prstGeom>
          <a:ln w="19050">
            <a:solidFill>
              <a:srgbClr val="575757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>
            <a:off x="1640632" y="3118297"/>
            <a:ext cx="1368741" cy="357209"/>
          </a:xfrm>
          <a:prstGeom prst="straightConnector1">
            <a:avLst/>
          </a:prstGeom>
          <a:ln w="19050">
            <a:solidFill>
              <a:srgbClr val="575757"/>
            </a:solidFill>
            <a:miter lim="800000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CuadroTexto"/>
          <p:cNvSpPr txBox="1"/>
          <p:nvPr/>
        </p:nvSpPr>
        <p:spPr>
          <a:xfrm>
            <a:off x="3787532" y="2512462"/>
            <a:ext cx="11862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ES" sz="1200" spc="-300" dirty="0" smtClean="0">
                <a:solidFill>
                  <a:schemeClr val="bg1"/>
                </a:solidFill>
              </a:rPr>
              <a:t>12</a:t>
            </a:r>
            <a:endParaRPr lang="es-ES" sz="1200" spc="-300" dirty="0">
              <a:solidFill>
                <a:schemeClr val="bg1"/>
              </a:solidFill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3050570" y="3339284"/>
            <a:ext cx="313250" cy="313250"/>
            <a:chOff x="5855205" y="4917560"/>
            <a:chExt cx="313250" cy="313250"/>
          </a:xfrm>
          <a:solidFill>
            <a:schemeClr val="tx2"/>
          </a:solidFill>
        </p:grpSpPr>
        <p:sp>
          <p:nvSpPr>
            <p:cNvPr id="80" name="79 Elipse"/>
            <p:cNvSpPr/>
            <p:nvPr/>
          </p:nvSpPr>
          <p:spPr>
            <a:xfrm>
              <a:off x="5855205" y="4917560"/>
              <a:ext cx="313250" cy="313250"/>
            </a:xfrm>
            <a:prstGeom prst="ellipse">
              <a:avLst/>
            </a:prstGeom>
            <a:grpFill/>
            <a:ln>
              <a:noFill/>
            </a:ln>
            <a:effectLst/>
            <a:scene3d>
              <a:camera prst="orthographicFront"/>
              <a:lightRig rig="morning" dir="t"/>
            </a:scene3d>
            <a:sp3d prstMaterial="dkEdge">
              <a:bevelT w="270510" h="270510"/>
              <a:bevelB w="270510" h="270510"/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u="sng" dirty="0"/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5953320" y="4935686"/>
              <a:ext cx="11702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3</a:t>
              </a:r>
              <a:endParaRPr lang="es-E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9" name="108 Conector recto de flecha"/>
          <p:cNvCxnSpPr/>
          <p:nvPr/>
        </p:nvCxnSpPr>
        <p:spPr>
          <a:xfrm flipV="1">
            <a:off x="2114614" y="6055949"/>
            <a:ext cx="944958" cy="241926"/>
          </a:xfrm>
          <a:prstGeom prst="straightConnector1">
            <a:avLst/>
          </a:prstGeom>
          <a:ln w="19050">
            <a:solidFill>
              <a:schemeClr val="tx2"/>
            </a:solidFill>
            <a:miter lim="800000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169 Forma libre"/>
          <p:cNvSpPr/>
          <p:nvPr/>
        </p:nvSpPr>
        <p:spPr>
          <a:xfrm>
            <a:off x="3924508" y="5570984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CuadroTexto"/>
          <p:cNvSpPr txBox="1"/>
          <p:nvPr/>
        </p:nvSpPr>
        <p:spPr>
          <a:xfrm>
            <a:off x="6588224" y="659125"/>
            <a:ext cx="2520280" cy="5339923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>
                <a:solidFill>
                  <a:schemeClr val="tx2"/>
                </a:solidFill>
                <a:latin typeface="Calibri" panose="020F0502020204030204" pitchFamily="34" charset="0"/>
              </a:rPr>
              <a:t>Consolidación de los tutores de formación según el modelo MIR.</a:t>
            </a:r>
          </a:p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>
                <a:solidFill>
                  <a:schemeClr val="tx2"/>
                </a:solidFill>
                <a:latin typeface="Calibri" panose="020F0502020204030204" pitchFamily="34" charset="0"/>
              </a:rPr>
              <a:t>Consolidación de la </a:t>
            </a:r>
            <a:r>
              <a:rPr lang="es-ES_tradnl" sz="1300" dirty="0">
                <a:solidFill>
                  <a:schemeClr val="tx2"/>
                </a:solidFill>
                <a:latin typeface="Calibri" panose="020F0502020204030204" pitchFamily="34" charset="0"/>
              </a:rPr>
              <a:t>«</a:t>
            </a:r>
            <a:r>
              <a:rPr lang="es-ES" sz="1300" dirty="0">
                <a:solidFill>
                  <a:schemeClr val="tx2"/>
                </a:solidFill>
                <a:latin typeface="Calibri" panose="020F0502020204030204" pitchFamily="34" charset="0"/>
              </a:rPr>
              <a:t>base de conocimiento</a:t>
            </a:r>
            <a:r>
              <a:rPr lang="es-ES_tradnl" sz="1300" dirty="0">
                <a:solidFill>
                  <a:schemeClr val="tx2"/>
                </a:solidFill>
                <a:latin typeface="Calibri" panose="020F0502020204030204" pitchFamily="34" charset="0"/>
              </a:rPr>
              <a:t>»</a:t>
            </a:r>
            <a:r>
              <a:rPr lang="es-ES" sz="1300" dirty="0">
                <a:solidFill>
                  <a:schemeClr val="tx2"/>
                </a:solidFill>
                <a:latin typeface="Calibri" panose="020F0502020204030204" pitchFamily="34" charset="0"/>
              </a:rPr>
              <a:t> profesional.</a:t>
            </a:r>
          </a:p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>
                <a:solidFill>
                  <a:schemeClr val="tx2"/>
                </a:solidFill>
                <a:latin typeface="Calibri" panose="020F0502020204030204" pitchFamily="34" charset="0"/>
              </a:rPr>
              <a:t>Fortalecimiento de la profesión docente.</a:t>
            </a:r>
          </a:p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>
                <a:solidFill>
                  <a:schemeClr val="tx2"/>
                </a:solidFill>
                <a:latin typeface="Calibri" panose="020F0502020204030204" pitchFamily="34" charset="0"/>
              </a:rPr>
              <a:t>Investigación sobre la práctica.</a:t>
            </a:r>
          </a:p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>
                <a:solidFill>
                  <a:schemeClr val="tx2"/>
                </a:solidFill>
                <a:latin typeface="Calibri" panose="020F0502020204030204" pitchFamily="34" charset="0"/>
              </a:rPr>
              <a:t>Formación en investigación sobre la práctica según el modelo MIR.</a:t>
            </a:r>
          </a:p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>
                <a:solidFill>
                  <a:schemeClr val="tx2"/>
                </a:solidFill>
                <a:latin typeface="Calibri" panose="020F0502020204030204" pitchFamily="34" charset="0"/>
              </a:rPr>
              <a:t>Implicación de cada generación de profesionales en la formación de la siguiente.</a:t>
            </a:r>
          </a:p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>
                <a:solidFill>
                  <a:schemeClr val="tx2"/>
                </a:solidFill>
                <a:latin typeface="Calibri" panose="020F0502020204030204" pitchFamily="34" charset="0"/>
              </a:rPr>
              <a:t>Consolidación de una </a:t>
            </a:r>
            <a:r>
              <a:rPr lang="es-ES_tradnl" sz="1300" dirty="0">
                <a:solidFill>
                  <a:schemeClr val="tx2"/>
                </a:solidFill>
                <a:latin typeface="Calibri" panose="020F0502020204030204" pitchFamily="34" charset="0"/>
              </a:rPr>
              <a:t>«</a:t>
            </a:r>
            <a:r>
              <a:rPr lang="es-ES" sz="1300" dirty="0">
                <a:solidFill>
                  <a:schemeClr val="tx2"/>
                </a:solidFill>
                <a:latin typeface="Calibri" panose="020F0502020204030204" pitchFamily="34" charset="0"/>
              </a:rPr>
              <a:t>comunidad de prácticas</a:t>
            </a:r>
            <a:r>
              <a:rPr lang="es-ES_tradnl" sz="1300" dirty="0">
                <a:solidFill>
                  <a:schemeClr val="tx2"/>
                </a:solidFill>
                <a:latin typeface="Calibri" panose="020F0502020204030204" pitchFamily="34" charset="0"/>
              </a:rPr>
              <a:t>»</a:t>
            </a:r>
            <a:r>
              <a:rPr lang="es-ES" sz="1300" dirty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Evaluación.</a:t>
            </a:r>
            <a:endParaRPr lang="es-ES" sz="13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Formación permanente. </a:t>
            </a:r>
          </a:p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Plan de carrera.</a:t>
            </a:r>
          </a:p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Promoción.</a:t>
            </a:r>
          </a:p>
          <a:p>
            <a:pPr marL="269875" indent="-269875">
              <a:spcBef>
                <a:spcPts val="300"/>
              </a:spcBef>
              <a:spcAft>
                <a:spcPts val="300"/>
              </a:spcAft>
              <a:buFontTx/>
              <a:buAutoNum type="arabicPeriod"/>
            </a:pPr>
            <a:r>
              <a:rPr lang="es-ES" sz="13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Incentivos.</a:t>
            </a:r>
            <a:endParaRPr lang="es-ES" sz="13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800" dirty="0" smtClean="0">
                <a:latin typeface="Calibri" panose="020F0502020204030204" pitchFamily="34" charset="0"/>
              </a:rPr>
              <a:t>5. UNA VISIÓN INTEGRADA</a:t>
            </a:r>
            <a:endParaRPr lang="es-E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04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-3.61111E-6 -0.3636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1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174A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174A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174A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1.66667E-6 -0.3333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174A0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174A0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5174A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7" grpId="0" animBg="1"/>
      <p:bldP spid="172" grpId="0" animBg="1"/>
      <p:bldP spid="171" grpId="0" animBg="1"/>
      <p:bldP spid="1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800" dirty="0" smtClean="0">
                <a:latin typeface="Calibri" pitchFamily="34" charset="0"/>
              </a:rPr>
              <a:t>6. </a:t>
            </a:r>
            <a:r>
              <a:rPr lang="es-ES" altLang="es-ES" sz="1800" dirty="0" smtClean="0">
                <a:latin typeface="Calibri" pitchFamily="34" charset="0"/>
              </a:rPr>
              <a:t>A MODO DE CONCLUSIÓN</a:t>
            </a:r>
            <a:endParaRPr lang="es-ES_tradnl" sz="1800" cap="small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943560"/>
            <a:ext cx="8545513" cy="1477328"/>
          </a:xfrm>
        </p:spPr>
        <p:txBody>
          <a:bodyPr/>
          <a:lstStyle/>
          <a:p>
            <a:r>
              <a:rPr lang="es-ES" altLang="es-ES" dirty="0" smtClean="0"/>
              <a:t>El por qué, el qué y el cómo del fortalecimiento del profesorado de Bachillerato</a:t>
            </a:r>
          </a:p>
          <a:p>
            <a:r>
              <a:rPr lang="es-ES" altLang="es-ES" dirty="0" smtClean="0"/>
              <a:t>La oportunidad del pacto educativo</a:t>
            </a:r>
          </a:p>
          <a:p>
            <a:r>
              <a:rPr lang="es-ES_tradnl" altLang="es-ES" dirty="0" smtClean="0"/>
              <a:t>¿Un pretexto para la esperanza?</a:t>
            </a:r>
            <a:endParaRPr lang="es-ES_tradnl" altLang="es-ES" dirty="0"/>
          </a:p>
        </p:txBody>
      </p:sp>
    </p:spTree>
    <p:extLst>
      <p:ext uri="{BB962C8B-B14F-4D97-AF65-F5344CB8AC3E}">
        <p14:creationId xmlns:p14="http://schemas.microsoft.com/office/powerpoint/2010/main" val="9842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ctrTitle" sz="quarter"/>
          </p:nvPr>
        </p:nvSpPr>
        <p:spPr>
          <a:xfrm>
            <a:off x="3384550" y="0"/>
            <a:ext cx="5759450" cy="504031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>El f</a:t>
            </a:r>
            <a:r>
              <a:rPr lang="es-ES" altLang="es-ES" sz="2800" dirty="0" smtClean="0">
                <a:latin typeface="Corbel" panose="020B0503020204020204" pitchFamily="34" charset="0"/>
              </a:rPr>
              <a:t>ortalecimiento del profesorado de Bachillerato</a:t>
            </a:r>
            <a:r>
              <a:rPr lang="es-ES" altLang="es-ES" sz="2800" dirty="0" smtClean="0"/>
              <a:t/>
            </a:r>
            <a:br>
              <a:rPr lang="es-ES" altLang="es-ES" sz="2800" dirty="0" smtClean="0"/>
            </a:br>
            <a:r>
              <a:rPr lang="es-ES" altLang="es-ES" dirty="0" smtClean="0"/>
              <a:t> </a:t>
            </a:r>
            <a:br>
              <a:rPr lang="es-ES" altLang="es-ES" dirty="0" smtClean="0"/>
            </a:br>
            <a:r>
              <a:rPr lang="es-ES" altLang="es-ES" sz="2000" i="1" dirty="0" smtClean="0"/>
              <a:t>Francisco López Rupérez</a:t>
            </a:r>
            <a:r>
              <a:rPr lang="es-ES" altLang="es-ES" sz="2400" i="1" dirty="0" smtClean="0"/>
              <a:t/>
            </a:r>
            <a:br>
              <a:rPr lang="es-ES" altLang="es-ES" sz="2400" i="1" dirty="0" smtClean="0"/>
            </a:br>
            <a:r>
              <a:rPr lang="es-ES" altLang="es-ES" sz="2400" dirty="0" smtClean="0"/>
              <a:t/>
            </a:r>
            <a:br>
              <a:rPr lang="es-ES" altLang="es-ES" sz="2400" dirty="0" smtClean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i="1" dirty="0" smtClean="0"/>
              <a:t>¡¡GRACIAS!!</a:t>
            </a:r>
          </a:p>
        </p:txBody>
      </p:sp>
      <p:pic>
        <p:nvPicPr>
          <p:cNvPr id="23556" name="9 Imagen" descr="logo-CEEs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071813"/>
            <a:ext cx="190817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788024" y="55892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alibri" panose="020F0502020204030204" pitchFamily="34" charset="0"/>
              </a:rPr>
              <a:t>LVI Asamblea de AESECE</a:t>
            </a:r>
          </a:p>
          <a:p>
            <a:r>
              <a:rPr lang="es-ES" sz="2000" b="1" dirty="0" smtClean="0">
                <a:latin typeface="Calibri" panose="020F0502020204030204" pitchFamily="34" charset="0"/>
              </a:rPr>
              <a:t>Toledo, 15 de abril de 2016</a:t>
            </a:r>
            <a:endParaRPr lang="es-E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8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1800" dirty="0" smtClean="0">
                <a:latin typeface="Calibri" pitchFamily="34" charset="0"/>
              </a:rPr>
              <a:t>2. </a:t>
            </a:r>
            <a:r>
              <a:rPr lang="es-ES" sz="1800" dirty="0" smtClean="0"/>
              <a:t>EL PROFESORADO COMO FACTOR CRUCIAL DE CALIDAD</a:t>
            </a:r>
            <a:endParaRPr lang="es-ES_tradnl" sz="1800" cap="small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924194"/>
            <a:ext cx="8545513" cy="1352678"/>
          </a:xfrm>
        </p:spPr>
        <p:txBody>
          <a:bodyPr/>
          <a:lstStyle/>
          <a:p>
            <a:r>
              <a:rPr lang="es-ES" dirty="0"/>
              <a:t>Por una buena definición de las prioridades</a:t>
            </a:r>
            <a:endParaRPr lang="es-ES_tradnl" dirty="0"/>
          </a:p>
          <a:p>
            <a:pPr lvl="0"/>
            <a:r>
              <a:rPr lang="es-ES" dirty="0"/>
              <a:t>El caso de las políticas educativas. Algunas evidencias empíricas </a:t>
            </a:r>
            <a:endParaRPr lang="es-ES_tradnl" dirty="0"/>
          </a:p>
          <a:p>
            <a:pPr lvl="1"/>
            <a:r>
              <a:rPr lang="es-ES" dirty="0"/>
              <a:t>El impacto de las políticas y el Principio de </a:t>
            </a:r>
            <a:r>
              <a:rPr lang="es-ES" dirty="0" smtClean="0"/>
              <a:t>Pareto </a:t>
            </a:r>
          </a:p>
        </p:txBody>
      </p:sp>
    </p:spTree>
    <p:extLst>
      <p:ext uri="{BB962C8B-B14F-4D97-AF65-F5344CB8AC3E}">
        <p14:creationId xmlns:p14="http://schemas.microsoft.com/office/powerpoint/2010/main" val="151534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s-ES" dirty="0">
                <a:latin typeface="Corbel" panose="020B0503020204020204" pitchFamily="34" charset="0"/>
              </a:rPr>
              <a:t>El impacto de las políticas y el Principio de Pareto</a:t>
            </a:r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2000" y="692150"/>
            <a:ext cx="8640000" cy="338554"/>
          </a:xfrm>
        </p:spPr>
        <p:txBody>
          <a:bodyPr/>
          <a:lstStyle/>
          <a:p>
            <a:pPr marL="0" indent="0" algn="ctr">
              <a:buNone/>
            </a:pPr>
            <a:r>
              <a:rPr lang="es-ES" altLang="es-ES" sz="1600" dirty="0" smtClean="0"/>
              <a:t>La </a:t>
            </a:r>
            <a:r>
              <a:rPr lang="es-ES" altLang="es-ES" sz="1600" dirty="0"/>
              <a:t>fuerza de la relación entre diferentes factores educativos y los resultados de los alumnos</a:t>
            </a:r>
            <a:endParaRPr lang="es-ES_tradnl" altLang="es-ES" sz="1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"/>
          <a:stretch/>
        </p:blipFill>
        <p:spPr>
          <a:xfrm>
            <a:off x="1692000" y="1124744"/>
            <a:ext cx="5760000" cy="4193614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332000" y="5347997"/>
            <a:ext cx="648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just" defTabSz="914400" rtl="0" eaLnBrk="0" fontAlgn="base" latinLnBrk="0" hangingPunct="0">
              <a:spcBef>
                <a:spcPct val="100000"/>
              </a:spcBef>
              <a:spcAft>
                <a:spcPct val="0"/>
              </a:spcAft>
              <a:buClr>
                <a:srgbClr val="596E97"/>
              </a:buClr>
              <a:buSzPct val="120000"/>
              <a:buFont typeface="Wingdings" panose="05000000000000000000" pitchFamily="2" charset="2"/>
              <a:buChar char="q"/>
              <a:defRPr lang="es-ES_tradnl" altLang="es-ES" sz="1800" b="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30238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192929"/>
              </a:buClr>
              <a:buFont typeface="Wingdings" panose="05000000000000000000" pitchFamily="2" charset="2"/>
              <a:buChar char="Ø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00113" indent="-269875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37545B"/>
              </a:buClr>
              <a:buFont typeface="Wingdings" panose="05000000000000000000" pitchFamily="2" charset="2"/>
              <a:buChar char="ü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165225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Wingdings" panose="05000000000000000000" pitchFamily="2" charset="2"/>
              <a:buChar char="§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165225" indent="266700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Courier New" panose="02070309020205020404" pitchFamily="49" charset="0"/>
              <a:buChar char="o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19875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6pPr>
            <a:lvl7pPr marL="24447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7pPr>
            <a:lvl8pPr marL="29019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8pPr>
            <a:lvl9pPr marL="33591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altLang="es-ES" sz="1200" i="1" dirty="0"/>
              <a:t>Fuente</a:t>
            </a:r>
            <a:r>
              <a:rPr lang="en-GB" altLang="es-ES" sz="1200" dirty="0"/>
              <a:t>: HATTIE, J. (2003</a:t>
            </a:r>
            <a:r>
              <a:rPr lang="en-GB" altLang="es-ES" sz="1200" i="1" dirty="0"/>
              <a:t>). </a:t>
            </a:r>
            <a:r>
              <a:rPr lang="en-GB" altLang="es-ES" sz="1200" i="1" dirty="0" smtClean="0"/>
              <a:t>«</a:t>
            </a:r>
            <a:r>
              <a:rPr lang="en-GB" altLang="es-ES" sz="1200" dirty="0" smtClean="0"/>
              <a:t>Teachers </a:t>
            </a:r>
            <a:r>
              <a:rPr lang="en-GB" altLang="es-ES" sz="1200" dirty="0"/>
              <a:t>Make a Difference: What is the research evidence</a:t>
            </a:r>
            <a:r>
              <a:rPr lang="en-GB" altLang="es-ES" sz="1200" dirty="0" smtClean="0"/>
              <a:t>?» </a:t>
            </a:r>
            <a:r>
              <a:rPr lang="en-GB" altLang="es-ES" sz="1200" i="1" dirty="0"/>
              <a:t>Australian Council for Educational Research Annual Conference on: Building Teacher Quality.</a:t>
            </a:r>
            <a:endParaRPr lang="es-ES_tradnl" altLang="es-ES" sz="1200" i="1" dirty="0"/>
          </a:p>
        </p:txBody>
      </p:sp>
    </p:spTree>
    <p:extLst>
      <p:ext uri="{BB962C8B-B14F-4D97-AF65-F5344CB8AC3E}">
        <p14:creationId xmlns:p14="http://schemas.microsoft.com/office/powerpoint/2010/main" val="129170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1800" dirty="0" smtClean="0">
                <a:latin typeface="Calibri" pitchFamily="34" charset="0"/>
              </a:rPr>
              <a:t>2. UN DESAFÍO CRUCIAL PARA LA EDUCACIÓN DEL SIGLO </a:t>
            </a:r>
            <a:r>
              <a:rPr lang="es-ES" sz="1800" cap="small" dirty="0" smtClean="0">
                <a:latin typeface="Calibri" pitchFamily="34" charset="0"/>
              </a:rPr>
              <a:t>XXI</a:t>
            </a:r>
            <a:endParaRPr lang="es-ES_tradnl" sz="1800" cap="small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932190"/>
            <a:ext cx="8545513" cy="1776730"/>
          </a:xfrm>
        </p:spPr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Por una buena definición de las prioridades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caso de las políticas educativas. Algunas evidencias empíricas 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impacto de las políticas y el Principio de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Pareto </a:t>
            </a:r>
          </a:p>
          <a:p>
            <a:pPr lvl="1"/>
            <a:r>
              <a:rPr lang="es-ES" dirty="0" smtClean="0"/>
              <a:t>La evidencia empírica y el diagrama de Pareto</a:t>
            </a:r>
          </a:p>
        </p:txBody>
      </p:sp>
    </p:spTree>
    <p:extLst>
      <p:ext uri="{BB962C8B-B14F-4D97-AF65-F5344CB8AC3E}">
        <p14:creationId xmlns:p14="http://schemas.microsoft.com/office/powerpoint/2010/main" val="366724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E75A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s-ES" dirty="0">
                <a:latin typeface="Corbel" panose="020B0503020204020204" pitchFamily="34" charset="0"/>
              </a:rPr>
              <a:t>La evidencia empírica y el diagrama de Pareto</a:t>
            </a:r>
            <a:endParaRPr lang="es-ES_tradnl" dirty="0">
              <a:latin typeface="Corbel" panose="020B0503020204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2000" y="692150"/>
            <a:ext cx="8640000" cy="584775"/>
          </a:xfrm>
        </p:spPr>
        <p:txBody>
          <a:bodyPr/>
          <a:lstStyle/>
          <a:p>
            <a:pPr marL="0" indent="0" algn="ctr">
              <a:buNone/>
            </a:pPr>
            <a:r>
              <a:rPr lang="es-ES" altLang="es-ES" sz="1600" dirty="0"/>
              <a:t>Diagrama de Pareto para los factores que, según el estudio de J. </a:t>
            </a:r>
            <a:r>
              <a:rPr lang="es-ES" altLang="es-ES" sz="1600" dirty="0" err="1"/>
              <a:t>Hattie</a:t>
            </a:r>
            <a:r>
              <a:rPr lang="es-ES" altLang="es-ES" sz="1600" dirty="0"/>
              <a:t>, más intensamente se </a:t>
            </a:r>
            <a:r>
              <a:rPr lang="es-ES" altLang="es-ES" sz="1600" dirty="0" smtClean="0"/>
              <a:t>correlacionan con </a:t>
            </a:r>
            <a:r>
              <a:rPr lang="es-ES" altLang="es-ES" sz="1600" dirty="0"/>
              <a:t>los resultados escolares</a:t>
            </a:r>
            <a:endParaRPr lang="es-ES_tradnl" altLang="es-ES" sz="16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332000" y="5301208"/>
            <a:ext cx="6480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just" defTabSz="914400" rtl="0" eaLnBrk="0" fontAlgn="base" latinLnBrk="0" hangingPunct="0">
              <a:spcBef>
                <a:spcPct val="100000"/>
              </a:spcBef>
              <a:spcAft>
                <a:spcPct val="0"/>
              </a:spcAft>
              <a:buClr>
                <a:srgbClr val="596E97"/>
              </a:buClr>
              <a:buSzPct val="120000"/>
              <a:buFont typeface="Wingdings" panose="05000000000000000000" pitchFamily="2" charset="2"/>
              <a:buChar char="q"/>
              <a:defRPr lang="es-ES_tradnl" altLang="es-ES" sz="1800" b="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30238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192929"/>
              </a:buClr>
              <a:buFont typeface="Wingdings" panose="05000000000000000000" pitchFamily="2" charset="2"/>
              <a:buChar char="Ø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00113" indent="-269875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37545B"/>
              </a:buClr>
              <a:buFont typeface="Wingdings" panose="05000000000000000000" pitchFamily="2" charset="2"/>
              <a:buChar char="ü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165225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Wingdings" panose="05000000000000000000" pitchFamily="2" charset="2"/>
              <a:buChar char="§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165225" indent="266700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Courier New" panose="02070309020205020404" pitchFamily="49" charset="0"/>
              <a:buChar char="o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19875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6pPr>
            <a:lvl7pPr marL="24447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7pPr>
            <a:lvl8pPr marL="29019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8pPr>
            <a:lvl9pPr marL="33591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s-ES" sz="1200" i="1" dirty="0"/>
              <a:t>Fuente: </a:t>
            </a:r>
            <a:r>
              <a:rPr lang="en-US" altLang="es-ES" sz="1200" dirty="0" err="1"/>
              <a:t>Elaboración</a:t>
            </a:r>
            <a:r>
              <a:rPr lang="en-US" altLang="es-ES" sz="1200" dirty="0"/>
              <a:t> </a:t>
            </a:r>
            <a:r>
              <a:rPr lang="en-US" altLang="es-ES" sz="1200" dirty="0" err="1"/>
              <a:t>propia</a:t>
            </a:r>
            <a:r>
              <a:rPr lang="en-US" altLang="es-ES" sz="1200" dirty="0"/>
              <a:t> a </a:t>
            </a:r>
            <a:r>
              <a:rPr lang="en-US" altLang="es-ES" sz="1200" dirty="0" err="1"/>
              <a:t>partir</a:t>
            </a:r>
            <a:r>
              <a:rPr lang="en-US" altLang="es-ES" sz="1200" dirty="0"/>
              <a:t> de los </a:t>
            </a:r>
            <a:r>
              <a:rPr lang="en-US" altLang="es-ES" sz="1200" dirty="0" err="1"/>
              <a:t>datos</a:t>
            </a:r>
            <a:r>
              <a:rPr lang="en-US" altLang="es-ES" sz="1200" dirty="0"/>
              <a:t> de Hattie, J. (2003</a:t>
            </a:r>
            <a:r>
              <a:rPr lang="en-US" altLang="es-ES" sz="1200" dirty="0" smtClean="0"/>
              <a:t>).</a:t>
            </a:r>
            <a:endParaRPr lang="es-ES_tradnl" altLang="es-ES" sz="12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1412776"/>
            <a:ext cx="5760000" cy="376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76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1800" dirty="0" smtClean="0">
                <a:latin typeface="Calibri" pitchFamily="34" charset="0"/>
              </a:rPr>
              <a:t>2. UN DESAFÍO CRUCIAL PARA LA EDUCACIÓN DEL SIGLO </a:t>
            </a:r>
            <a:r>
              <a:rPr lang="es-ES" sz="1800" cap="small" dirty="0" smtClean="0">
                <a:latin typeface="Calibri" pitchFamily="34" charset="0"/>
              </a:rPr>
              <a:t>XXI</a:t>
            </a:r>
            <a:endParaRPr lang="es-ES_tradnl" sz="1800" cap="small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1145617"/>
            <a:ext cx="8545513" cy="2211375"/>
          </a:xfrm>
        </p:spPr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Por una buena definición de las prioridades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caso de las políticas educativas. Algunas evidencias empíricas 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impacto de las políticas y el Principio de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Pareto </a:t>
            </a:r>
          </a:p>
          <a:p>
            <a:pPr lvl="1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evidencia empírica y el diagrama de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Pareto </a:t>
            </a:r>
          </a:p>
          <a:p>
            <a:pPr lvl="1"/>
            <a:r>
              <a:rPr lang="es-ES" altLang="es-ES" dirty="0"/>
              <a:t>La evidencia empírica y una ley del inverso de la distancia </a:t>
            </a:r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06438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s-ES" altLang="es-ES" dirty="0">
                <a:latin typeface="Corbel" panose="020B0503020204020204" pitchFamily="34" charset="0"/>
              </a:rPr>
              <a:t>La evidencia empírica y una ley del inverso de la distancia </a:t>
            </a:r>
            <a:endParaRPr lang="es-ES_tradnl" altLang="es-ES" dirty="0">
              <a:latin typeface="Corbel" panose="020B0503020204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2000" y="692150"/>
            <a:ext cx="8640000" cy="338554"/>
          </a:xfrm>
        </p:spPr>
        <p:txBody>
          <a:bodyPr/>
          <a:lstStyle/>
          <a:p>
            <a:pPr marL="0" indent="0" algn="ctr">
              <a:buNone/>
            </a:pPr>
            <a:r>
              <a:rPr lang="es-ES" altLang="es-ES" sz="1600" dirty="0"/>
              <a:t>El impacto de la calidad del profesor sobre los niveles de rendimiento de los alumnos</a:t>
            </a:r>
            <a:endParaRPr lang="es-ES_tradnl" altLang="es-ES" sz="16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332000" y="5628312"/>
            <a:ext cx="648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just" defTabSz="914400" rtl="0" eaLnBrk="0" fontAlgn="base" latinLnBrk="0" hangingPunct="0">
              <a:spcBef>
                <a:spcPct val="100000"/>
              </a:spcBef>
              <a:spcAft>
                <a:spcPct val="0"/>
              </a:spcAft>
              <a:buClr>
                <a:srgbClr val="596E97"/>
              </a:buClr>
              <a:buSzPct val="120000"/>
              <a:buFont typeface="Wingdings" panose="05000000000000000000" pitchFamily="2" charset="2"/>
              <a:buChar char="q"/>
              <a:defRPr lang="es-ES_tradnl" altLang="es-ES" sz="1800" b="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630238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192929"/>
              </a:buClr>
              <a:buFont typeface="Wingdings" panose="05000000000000000000" pitchFamily="2" charset="2"/>
              <a:buChar char="Ø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00113" indent="-269875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37545B"/>
              </a:buClr>
              <a:buFont typeface="Wingdings" panose="05000000000000000000" pitchFamily="2" charset="2"/>
              <a:buChar char="ü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165225" indent="-268288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Wingdings" panose="05000000000000000000" pitchFamily="2" charset="2"/>
              <a:buChar char="§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165225" indent="266700" algn="just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717075"/>
              </a:buClr>
              <a:buFont typeface="Courier New" panose="02070309020205020404" pitchFamily="49" charset="0"/>
              <a:buChar char="o"/>
              <a:defRPr lang="es-ES_tradnl" altLang="es-ES" sz="1800" kern="0">
                <a:solidFill>
                  <a:srgbClr val="5E65A8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19875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6pPr>
            <a:lvl7pPr marL="24447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7pPr>
            <a:lvl8pPr marL="29019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8pPr>
            <a:lvl9pPr marL="3359150" algn="just" rtl="0" fontAlgn="base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D46C07"/>
              </a:buClr>
              <a:buFont typeface="Wingdings" pitchFamily="2" charset="2"/>
              <a:defRPr sz="1400">
                <a:solidFill>
                  <a:srgbClr val="D40807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" altLang="es-ES" sz="1200" dirty="0"/>
              <a:t> </a:t>
            </a:r>
            <a:r>
              <a:rPr lang="es-ES" altLang="es-ES" sz="1200" dirty="0" smtClean="0"/>
              <a:t>* En </a:t>
            </a:r>
            <a:r>
              <a:rPr lang="es-ES" altLang="es-ES" sz="1200" dirty="0"/>
              <a:t>el </a:t>
            </a:r>
            <a:r>
              <a:rPr lang="es-ES" altLang="es-ES" sz="1200" dirty="0" smtClean="0"/>
              <a:t>20 % </a:t>
            </a:r>
            <a:r>
              <a:rPr lang="es-ES" altLang="es-ES" sz="1200" dirty="0"/>
              <a:t>superior; </a:t>
            </a:r>
            <a:r>
              <a:rPr lang="es-ES" altLang="es-ES" sz="1200" dirty="0" smtClean="0"/>
              <a:t>** en </a:t>
            </a:r>
            <a:r>
              <a:rPr lang="es-ES" altLang="es-ES" sz="1200" dirty="0"/>
              <a:t>el </a:t>
            </a:r>
            <a:r>
              <a:rPr lang="es-ES" altLang="es-ES" sz="1200" dirty="0" smtClean="0"/>
              <a:t>20 % </a:t>
            </a:r>
            <a:r>
              <a:rPr lang="es-ES" altLang="es-ES" sz="1200" dirty="0"/>
              <a:t>inferior.</a:t>
            </a:r>
            <a:endParaRPr lang="en-US" altLang="es-ES" sz="1200" i="1" dirty="0" smtClean="0"/>
          </a:p>
          <a:p>
            <a:pPr marL="0" indent="0">
              <a:buNone/>
            </a:pPr>
            <a:r>
              <a:rPr lang="en-US" altLang="es-ES" sz="1200" i="1" dirty="0" smtClean="0"/>
              <a:t>Fuente</a:t>
            </a:r>
            <a:r>
              <a:rPr lang="en-US" altLang="es-ES" sz="1200" i="1" dirty="0"/>
              <a:t>: </a:t>
            </a:r>
            <a:r>
              <a:rPr lang="en-GB" altLang="es-ES" sz="1200" dirty="0" smtClean="0"/>
              <a:t>Sanders </a:t>
            </a:r>
            <a:r>
              <a:rPr lang="en-GB" altLang="es-ES" sz="1200" dirty="0"/>
              <a:t>&amp; Rivers. “Cumulative and Residual Effects of Teachers on Future Student Academic Achievement”, McKinsey.</a:t>
            </a:r>
            <a:r>
              <a:rPr lang="en-GB" altLang="es-ES" sz="1200" i="1" dirty="0"/>
              <a:t> </a:t>
            </a:r>
            <a:endParaRPr lang="es-ES" altLang="es-ES" sz="1200" i="1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00" y="1152196"/>
            <a:ext cx="6840000" cy="44761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482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1800" dirty="0" smtClean="0">
                <a:latin typeface="Calibri" pitchFamily="34" charset="0"/>
              </a:rPr>
              <a:t>2. UN DESAFÍO CRUCIAL PARA LA EDUCACIÓN DEL SIGLO </a:t>
            </a:r>
            <a:r>
              <a:rPr lang="es-ES" sz="1800" cap="small" dirty="0" smtClean="0">
                <a:latin typeface="Calibri" pitchFamily="34" charset="0"/>
              </a:rPr>
              <a:t>XXI</a:t>
            </a:r>
            <a:endParaRPr lang="es-ES_tradnl" sz="1800" cap="small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5" y="1052190"/>
            <a:ext cx="8545513" cy="1512714"/>
          </a:xfrm>
        </p:spPr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Por una buena definición de las prioridades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caso de las políticas educativas. Algunas evidencias empíricas </a:t>
            </a:r>
            <a:endParaRPr lang="es-ES_tradnl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ES" altLang="es-ES" dirty="0" smtClean="0"/>
              <a:t>Nivel </a:t>
            </a:r>
            <a:r>
              <a:rPr lang="es-ES" altLang="es-ES" dirty="0"/>
              <a:t>de desarrollo y jerarquía de </a:t>
            </a:r>
            <a:r>
              <a:rPr lang="es-ES" altLang="es-ES" dirty="0" smtClean="0"/>
              <a:t>prioridades </a:t>
            </a:r>
            <a:endParaRPr lang="es-ES_tradnl" altLang="es-ES" dirty="0"/>
          </a:p>
        </p:txBody>
      </p:sp>
    </p:spTree>
    <p:extLst>
      <p:ext uri="{BB962C8B-B14F-4D97-AF65-F5344CB8AC3E}">
        <p14:creationId xmlns:p14="http://schemas.microsoft.com/office/powerpoint/2010/main" val="150687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GFP_DGOA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GFP_DGOA 1">
        <a:dk1>
          <a:srgbClr val="333333"/>
        </a:dk1>
        <a:lt1>
          <a:srgbClr val="FFFFFF"/>
        </a:lt1>
        <a:dk2>
          <a:srgbClr val="647CA1"/>
        </a:dk2>
        <a:lt2>
          <a:srgbClr val="D0D5DE"/>
        </a:lt2>
        <a:accent1>
          <a:srgbClr val="D8C7A8"/>
        </a:accent1>
        <a:accent2>
          <a:srgbClr val="C5AC7F"/>
        </a:accent2>
        <a:accent3>
          <a:srgbClr val="FFFFFF"/>
        </a:accent3>
        <a:accent4>
          <a:srgbClr val="2A2A2A"/>
        </a:accent4>
        <a:accent5>
          <a:srgbClr val="E9E0D1"/>
        </a:accent5>
        <a:accent6>
          <a:srgbClr val="B29B72"/>
        </a:accent6>
        <a:hlink>
          <a:srgbClr val="B5965D"/>
        </a:hlink>
        <a:folHlink>
          <a:srgbClr val="8F72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</TotalTime>
  <Words>1795</Words>
  <Application>Microsoft Office PowerPoint</Application>
  <PresentationFormat>Presentación en pantalla (4:3)</PresentationFormat>
  <Paragraphs>267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1_SGFP_DGOA</vt:lpstr>
      <vt:lpstr>   El fortalecimiento del profesorado de Bachillerato   Francisco López Rupérez   </vt:lpstr>
      <vt:lpstr>1. INTRODUCCIÓN: EDUCACIÓN LIBERAL Y ENSEÑANZAS DE BACHILLERATO</vt:lpstr>
      <vt:lpstr>2. EL PROFESORADO COMO FACTOR CRUCIAL DE CALIDAD</vt:lpstr>
      <vt:lpstr>El impacto de las políticas y el Principio de Pareto</vt:lpstr>
      <vt:lpstr>2. UN DESAFÍO CRUCIAL PARA LA EDUCACIÓN DEL SIGLO XXI</vt:lpstr>
      <vt:lpstr>La evidencia empírica y el diagrama de Pareto</vt:lpstr>
      <vt:lpstr>2. UN DESAFÍO CRUCIAL PARA LA EDUCACIÓN DEL SIGLO XXI</vt:lpstr>
      <vt:lpstr>La evidencia empírica y una ley del inverso de la distancia </vt:lpstr>
      <vt:lpstr>2. UN DESAFÍO CRUCIAL PARA LA EDUCACIÓN DEL SIGLO XXI</vt:lpstr>
      <vt:lpstr>Nivel de desarrollo y jerarquía de prioridades</vt:lpstr>
      <vt:lpstr>Diferentes políticas prioritarias de los sistemas educativos</vt:lpstr>
      <vt:lpstr>2. UN DESAFÍO CRUCIAL PARA LA EDUCACIÓN DEL SIGLO XXI</vt:lpstr>
      <vt:lpstr>Las competencias clave del profesorado del siglo xxi</vt:lpstr>
      <vt:lpstr>2. UN DESAFÍO CRUCIAL PARA LA EDUCACIÓN DEL SIGLO XXI</vt:lpstr>
      <vt:lpstr>3.  LA SELECCIÓN Y LA FORMACIÓN INICIAL. EL MODELO “MIR”</vt:lpstr>
      <vt:lpstr>3.  LA SELECCIÓN Y LA FORMACIÓN INICIAL. EL MODELO “MIR”</vt:lpstr>
      <vt:lpstr>Consolidación de una base de conocimiento y de una comunidad de prácticas</vt:lpstr>
      <vt:lpstr>4. EL DESARROLLO PROFESIONAL. EL SEGUNDO PILAR DEL FORTALECIMIENTO </vt:lpstr>
      <vt:lpstr>4. EL DESARROLLO PROFESIONAL. EL SEGUNDO PILAR DEL FORTALECIMIENTO   </vt:lpstr>
      <vt:lpstr>El plan de carrera profesional</vt:lpstr>
      <vt:lpstr>5. UNA VISIÓN INTEGRADA</vt:lpstr>
      <vt:lpstr>6. A MODO DE CONCLUSIÓN</vt:lpstr>
      <vt:lpstr>   El fortalecimiento del profesorado de Bachillerato   Francisco López Rupérez   ¡¡GRACIAS!!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juanramon.villar</dc:creator>
  <cp:lastModifiedBy>Lopez Ruperez Francisco</cp:lastModifiedBy>
  <cp:revision>287</cp:revision>
  <dcterms:created xsi:type="dcterms:W3CDTF">2015-02-11T16:13:29Z</dcterms:created>
  <dcterms:modified xsi:type="dcterms:W3CDTF">2016-04-14T09:05:19Z</dcterms:modified>
</cp:coreProperties>
</file>